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56" r:id="rId2"/>
    <p:sldId id="259" r:id="rId3"/>
    <p:sldId id="261" r:id="rId4"/>
    <p:sldId id="266" r:id="rId5"/>
    <p:sldId id="275" r:id="rId6"/>
    <p:sldId id="262" r:id="rId7"/>
    <p:sldId id="263" r:id="rId8"/>
    <p:sldId id="267" r:id="rId9"/>
    <p:sldId id="260" r:id="rId10"/>
    <p:sldId id="272" r:id="rId11"/>
    <p:sldId id="265" r:id="rId12"/>
    <p:sldId id="271" r:id="rId13"/>
    <p:sldId id="273" r:id="rId14"/>
    <p:sldId id="270" r:id="rId15"/>
    <p:sldId id="274" r:id="rId16"/>
    <p:sldId id="268" r:id="rId17"/>
    <p:sldId id="26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F3B14B1-AF67-4CAC-8782-AD80A4BD3AAB}">
          <p14:sldIdLst>
            <p14:sldId id="256"/>
            <p14:sldId id="259"/>
            <p14:sldId id="261"/>
            <p14:sldId id="266"/>
            <p14:sldId id="275"/>
            <p14:sldId id="262"/>
            <p14:sldId id="263"/>
            <p14:sldId id="267"/>
            <p14:sldId id="260"/>
            <p14:sldId id="272"/>
            <p14:sldId id="265"/>
            <p14:sldId id="271"/>
            <p14:sldId id="273"/>
            <p14:sldId id="270"/>
            <p14:sldId id="274"/>
            <p14:sldId id="268"/>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2090"/>
    <a:srgbClr val="1D1971"/>
    <a:srgbClr val="0308E3"/>
    <a:srgbClr val="A530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41" d="100"/>
          <a:sy n="41" d="100"/>
        </p:scale>
        <p:origin x="98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23523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6598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45960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927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71923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3985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5/27/2020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491882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0668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9570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4415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5/27/2020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752669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2099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1030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2346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5/27/2020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497081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1625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5/27/2020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252637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E141A5AD-8B15-4DA5-BE27-147B5C409A80}"/>
              </a:ext>
            </a:extLst>
          </p:cNvPr>
          <p:cNvSpPr>
            <a:spLocks noGrp="1"/>
          </p:cNvSpPr>
          <p:nvPr/>
        </p:nvSpPr>
        <p:spPr>
          <a:xfrm>
            <a:off x="2183404" y="258339"/>
            <a:ext cx="8229600" cy="4525963"/>
          </a:xfrm>
          <a:prstGeom prst="rect">
            <a:avLst/>
          </a:prstGeom>
          <a:noFill/>
          <a:ln w="9525">
            <a:noFill/>
          </a:ln>
        </p:spPr>
        <p:txBody>
          <a:bodyPr>
            <a:noAutofit/>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outerShdw blurRad="38100" dist="38100" dir="2700000" algn="tl">
                    <a:srgbClr val="000000">
                      <a:alpha val="43137"/>
                    </a:srgbClr>
                  </a:outerShdw>
                  <a:reflection blurRad="12700" stA="28000" endPos="45000" dist="1000" dir="5400000" sy="-100000" algn="bl" rotWithShape="0"/>
                </a:effectLst>
                <a:latin typeface="Baskerville Old Face" pitchFamily="18" charset="0"/>
              </a:rPr>
              <a:t>  </a:t>
            </a:r>
            <a:r>
              <a:rPr lang="en-IN" sz="4400" b="1" dirty="0">
                <a:ln w="0"/>
                <a:solidFill>
                  <a:srgbClr val="252090"/>
                </a:solidFill>
                <a:latin typeface="Times New Roman" panose="02020603050405020304" pitchFamily="18" charset="0"/>
                <a:cs typeface="Times New Roman" panose="02020603050405020304" pitchFamily="18" charset="0"/>
              </a:rPr>
              <a:t>RAJEEV  INSTITUTE  OF TECHNOLOGY</a:t>
            </a:r>
            <a:endParaRPr lang="en-IN" sz="4400" b="1" cap="all" dirty="0">
              <a:ln w="9000" cmpd="sng">
                <a:solidFill>
                  <a:srgbClr val="0070C0"/>
                </a:solidFill>
                <a:prstDash val="solid"/>
              </a:ln>
              <a:solidFill>
                <a:srgbClr val="252090"/>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BF93608E-D63F-4A8F-BDB2-5C6769F72207}"/>
              </a:ext>
            </a:extLst>
          </p:cNvPr>
          <p:cNvSpPr/>
          <p:nvPr/>
        </p:nvSpPr>
        <p:spPr>
          <a:xfrm>
            <a:off x="2183404" y="2521321"/>
            <a:ext cx="8286808" cy="175432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800" b="1" dirty="0">
                <a:latin typeface="Baskerville Old Face" pitchFamily="18" charset="0"/>
              </a:rPr>
              <a:t>Technical seminar </a:t>
            </a:r>
            <a:r>
              <a:rPr lang="en-IN" sz="2800" b="1" dirty="0">
                <a:solidFill>
                  <a:schemeClr val="tx1"/>
                </a:solidFill>
                <a:latin typeface="Baskerville Old Face" pitchFamily="18" charset="0"/>
              </a:rPr>
              <a:t>on</a:t>
            </a:r>
          </a:p>
          <a:p>
            <a:pPr algn="ctr"/>
            <a:endParaRPr lang="en-IN" sz="2800" b="1" dirty="0">
              <a:latin typeface="Baskerville Old Face" pitchFamily="18" charset="0"/>
            </a:endParaRPr>
          </a:p>
          <a:p>
            <a:pPr algn="ctr"/>
            <a:endParaRPr lang="en-IN" sz="1200" b="1" dirty="0">
              <a:solidFill>
                <a:schemeClr val="tx1"/>
              </a:solidFill>
              <a:latin typeface="Baskerville Old Face" pitchFamily="18" charset="0"/>
            </a:endParaRPr>
          </a:p>
          <a:p>
            <a:pPr algn="ctr"/>
            <a:r>
              <a:rPr lang="en-IN" sz="4000" b="1" dirty="0">
                <a:solidFill>
                  <a:srgbClr val="A53010"/>
                </a:solidFill>
                <a:latin typeface="Baskerville Old Face" pitchFamily="18" charset="0"/>
              </a:rPr>
              <a:t>GESTURE RECOGNITION</a:t>
            </a:r>
          </a:p>
        </p:txBody>
      </p:sp>
      <p:sp>
        <p:nvSpPr>
          <p:cNvPr id="6" name="Rectangle 5">
            <a:extLst>
              <a:ext uri="{FF2B5EF4-FFF2-40B4-BE49-F238E27FC236}">
                <a16:creationId xmlns:a16="http://schemas.microsoft.com/office/drawing/2014/main" id="{09DF0E1E-CAF7-4D5E-AAF9-A6AD05B7FB05}"/>
              </a:ext>
            </a:extLst>
          </p:cNvPr>
          <p:cNvSpPr/>
          <p:nvPr/>
        </p:nvSpPr>
        <p:spPr>
          <a:xfrm>
            <a:off x="2183404" y="5006023"/>
            <a:ext cx="3857652" cy="153797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atin typeface="Times New Roman" panose="02020603050405020304" pitchFamily="18" charset="0"/>
                <a:cs typeface="Times New Roman" panose="02020603050405020304" pitchFamily="18" charset="0"/>
              </a:rPr>
              <a:t>Under the guidance of,</a:t>
            </a:r>
          </a:p>
          <a:p>
            <a:r>
              <a:rPr lang="en-US" sz="2000" dirty="0">
                <a:latin typeface="Times New Roman" panose="02020603050405020304" pitchFamily="18" charset="0"/>
                <a:cs typeface="Times New Roman" panose="02020603050405020304" pitchFamily="18" charset="0"/>
              </a:rPr>
              <a:t>M</a:t>
            </a:r>
            <a:r>
              <a:rPr lang="en-IN" altLang="en-US" sz="2000" dirty="0">
                <a:latin typeface="Times New Roman" panose="02020603050405020304" pitchFamily="18" charset="0"/>
                <a:cs typeface="Times New Roman" panose="02020603050405020304" pitchFamily="18" charset="0"/>
              </a:rPr>
              <a:t>r</a:t>
            </a:r>
            <a:r>
              <a:rPr lang="en-US" sz="2000" dirty="0">
                <a:latin typeface="Times New Roman" panose="02020603050405020304" pitchFamily="18" charset="0"/>
                <a:cs typeface="Times New Roman" panose="02020603050405020304" pitchFamily="18" charset="0"/>
              </a:rPr>
              <a:t>s. </a:t>
            </a:r>
            <a:r>
              <a:rPr lang="en-IN" altLang="en-US" sz="2000" dirty="0">
                <a:latin typeface="Times New Roman" panose="02020603050405020304" pitchFamily="18" charset="0"/>
                <a:cs typeface="Times New Roman" panose="02020603050405020304" pitchFamily="18" charset="0"/>
              </a:rPr>
              <a:t>Sangeetha S</a:t>
            </a:r>
            <a:endParaRPr lang="en-US" sz="2000" dirty="0">
              <a:latin typeface="Times New Roman" panose="02020603050405020304" pitchFamily="18" charset="0"/>
              <a:cs typeface="Times New Roman" panose="02020603050405020304" pitchFamily="18" charset="0"/>
            </a:endParaRPr>
          </a:p>
          <a:p>
            <a:r>
              <a:rPr lang="en-IN" altLang="en-US" dirty="0">
                <a:latin typeface="Times New Roman" panose="02020603050405020304" pitchFamily="18" charset="0"/>
                <a:cs typeface="Times New Roman" panose="02020603050405020304" pitchFamily="18" charset="0"/>
              </a:rPr>
              <a:t>Assistant Professor</a:t>
            </a:r>
          </a:p>
          <a:p>
            <a:r>
              <a:rPr lang="en-US" dirty="0">
                <a:latin typeface="Times New Roman" panose="02020603050405020304" pitchFamily="18" charset="0"/>
                <a:cs typeface="Times New Roman" panose="02020603050405020304" pitchFamily="18" charset="0"/>
              </a:rPr>
              <a:t>Dept.  Of CSE </a:t>
            </a:r>
          </a:p>
          <a:p>
            <a:r>
              <a:rPr lang="en-US" dirty="0">
                <a:latin typeface="Times New Roman" panose="02020603050405020304" pitchFamily="18" charset="0"/>
                <a:cs typeface="Times New Roman" panose="02020603050405020304" pitchFamily="18" charset="0"/>
              </a:rPr>
              <a:t>RIT, Hassan</a:t>
            </a:r>
          </a:p>
        </p:txBody>
      </p:sp>
      <p:sp>
        <p:nvSpPr>
          <p:cNvPr id="7" name="TextBox 6">
            <a:extLst>
              <a:ext uri="{FF2B5EF4-FFF2-40B4-BE49-F238E27FC236}">
                <a16:creationId xmlns:a16="http://schemas.microsoft.com/office/drawing/2014/main" id="{C4CBB59D-D4AF-43AB-AA53-33C58BDD2CAC}"/>
              </a:ext>
            </a:extLst>
          </p:cNvPr>
          <p:cNvSpPr txBox="1"/>
          <p:nvPr/>
        </p:nvSpPr>
        <p:spPr>
          <a:xfrm>
            <a:off x="3440712" y="2122551"/>
            <a:ext cx="6072230" cy="39878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latin typeface="Times New Roman" panose="02020603050405020304" pitchFamily="18" charset="0"/>
                <a:cs typeface="Times New Roman" panose="02020603050405020304" pitchFamily="18" charset="0"/>
              </a:rPr>
              <a:t>   COMPUTER  SCIENCE &amp; ENGINEERING  </a:t>
            </a:r>
          </a:p>
        </p:txBody>
      </p:sp>
      <p:pic>
        <p:nvPicPr>
          <p:cNvPr id="8" name="Picture 7" descr="C:\Users\Admin\Desktop\4205 Rajeev Institute of Technology, Hassan (6).jpg">
            <a:extLst>
              <a:ext uri="{FF2B5EF4-FFF2-40B4-BE49-F238E27FC236}">
                <a16:creationId xmlns:a16="http://schemas.microsoft.com/office/drawing/2014/main" id="{42D38811-8437-46D5-8582-E375C1791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2" y="237728"/>
            <a:ext cx="1490345" cy="12858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9">
            <a:extLst>
              <a:ext uri="{FF2B5EF4-FFF2-40B4-BE49-F238E27FC236}">
                <a16:creationId xmlns:a16="http://schemas.microsoft.com/office/drawing/2014/main" id="{7CDD1158-1AA1-4ABC-A47A-E0C996B0B71F}"/>
              </a:ext>
            </a:extLst>
          </p:cNvPr>
          <p:cNvSpPr txBox="1"/>
          <p:nvPr/>
        </p:nvSpPr>
        <p:spPr>
          <a:xfrm>
            <a:off x="8298496" y="5307542"/>
            <a:ext cx="2428892" cy="10147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atin typeface="Times New Roman" panose="02020603050405020304" pitchFamily="18" charset="0"/>
                <a:cs typeface="Times New Roman" panose="02020603050405020304" pitchFamily="18" charset="0"/>
              </a:rPr>
              <a:t>Presented by,</a:t>
            </a:r>
            <a:endParaRPr lang="en-US" sz="2000" dirty="0">
              <a:latin typeface="Times New Roman" panose="02020603050405020304" pitchFamily="18" charset="0"/>
              <a:cs typeface="Times New Roman" panose="02020603050405020304" pitchFamily="18" charset="0"/>
            </a:endParaRPr>
          </a:p>
          <a:p>
            <a:r>
              <a:rPr lang="en-IN" altLang="en-US" sz="2000" dirty="0">
                <a:latin typeface="Times New Roman" panose="02020603050405020304" pitchFamily="18" charset="0"/>
                <a:cs typeface="Times New Roman" panose="02020603050405020304" pitchFamily="18" charset="0"/>
              </a:rPr>
              <a:t>Uzair Ahmed </a:t>
            </a:r>
            <a:r>
              <a:rPr lang="en-US" sz="2000" dirty="0">
                <a:latin typeface="Times New Roman" panose="02020603050405020304" pitchFamily="18" charset="0"/>
                <a:cs typeface="Times New Roman" panose="02020603050405020304" pitchFamily="18" charset="0"/>
              </a:rPr>
              <a:t>4RA1</a:t>
            </a:r>
            <a:r>
              <a:rPr lang="en-IN" altLang="en-US" sz="2000" dirty="0">
                <a:latin typeface="Times New Roman" panose="02020603050405020304" pitchFamily="18" charset="0"/>
                <a:cs typeface="Times New Roman" panose="02020603050405020304" pitchFamily="18" charset="0"/>
              </a:rPr>
              <a:t>6</a:t>
            </a:r>
            <a:r>
              <a:rPr lang="en-US" sz="2000" dirty="0">
                <a:latin typeface="Times New Roman" panose="02020603050405020304" pitchFamily="18" charset="0"/>
                <a:cs typeface="Times New Roman" panose="02020603050405020304" pitchFamily="18" charset="0"/>
              </a:rPr>
              <a:t>CS</a:t>
            </a:r>
            <a:r>
              <a:rPr lang="en-IN" altLang="en-US" sz="2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0</a:t>
            </a:r>
            <a:r>
              <a:rPr lang="en-IN" altLang="en-US" sz="2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740492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7B5D12-E7FB-4DDA-8148-D9E5851AF9C7}"/>
              </a:ext>
            </a:extLst>
          </p:cNvPr>
          <p:cNvSpPr>
            <a:spLocks noGrp="1"/>
          </p:cNvSpPr>
          <p:nvPr>
            <p:ph idx="1"/>
          </p:nvPr>
        </p:nvSpPr>
        <p:spPr>
          <a:xfrm>
            <a:off x="2657792" y="421005"/>
            <a:ext cx="8915400" cy="6015990"/>
          </a:xfrm>
        </p:spPr>
        <p:txBody>
          <a:bodyPr>
            <a:noAutofit/>
          </a:bodyPr>
          <a:lstStyle/>
          <a:p>
            <a:pPr marL="424180" marR="97155" indent="-412115" algn="just">
              <a:lnSpc>
                <a:spcPct val="100000"/>
              </a:lnSpc>
              <a:spcBef>
                <a:spcPts val="100"/>
              </a:spcBef>
              <a:tabLst>
                <a:tab pos="424180" algn="l"/>
              </a:tabLst>
            </a:pPr>
            <a:r>
              <a:rPr lang="en-GB" sz="2400" b="1" spc="-5" dirty="0">
                <a:solidFill>
                  <a:schemeClr val="tx1"/>
                </a:solidFill>
                <a:uFill>
                  <a:solidFill>
                    <a:srgbClr val="001F5F"/>
                  </a:solidFill>
                </a:uFill>
                <a:latin typeface="Times New Roman" panose="02020603050405020304" pitchFamily="18" charset="0"/>
                <a:cs typeface="Times New Roman" panose="02020603050405020304" pitchFamily="18" charset="0"/>
              </a:rPr>
              <a:t>Controller based gestures:</a:t>
            </a:r>
            <a:r>
              <a:rPr lang="en-GB" sz="2400" b="1" spc="-5" dirty="0">
                <a:solidFill>
                  <a:schemeClr val="tx1"/>
                </a:solidFill>
                <a:latin typeface="Times New Roman" panose="02020603050405020304" pitchFamily="18" charset="0"/>
                <a:cs typeface="Times New Roman" panose="02020603050405020304" pitchFamily="18" charset="0"/>
              </a:rPr>
              <a:t> </a:t>
            </a:r>
            <a:r>
              <a:rPr lang="en-GB" sz="2400" dirty="0">
                <a:solidFill>
                  <a:schemeClr val="tx1"/>
                </a:solidFill>
                <a:latin typeface="Times New Roman" panose="02020603050405020304" pitchFamily="18" charset="0"/>
                <a:cs typeface="Times New Roman" panose="02020603050405020304" pitchFamily="18" charset="0"/>
              </a:rPr>
              <a:t>These </a:t>
            </a:r>
            <a:r>
              <a:rPr lang="en-GB" sz="2400" spc="-5" dirty="0">
                <a:solidFill>
                  <a:schemeClr val="tx1"/>
                </a:solidFill>
                <a:latin typeface="Times New Roman" panose="02020603050405020304" pitchFamily="18" charset="0"/>
                <a:cs typeface="Times New Roman" panose="02020603050405020304" pitchFamily="18" charset="0"/>
              </a:rPr>
              <a:t>controllers </a:t>
            </a:r>
            <a:r>
              <a:rPr lang="en-GB" sz="2400" dirty="0">
                <a:solidFill>
                  <a:schemeClr val="tx1"/>
                </a:solidFill>
                <a:latin typeface="Times New Roman" panose="02020603050405020304" pitchFamily="18" charset="0"/>
                <a:cs typeface="Times New Roman" panose="02020603050405020304" pitchFamily="18" charset="0"/>
              </a:rPr>
              <a:t>act as an extension of </a:t>
            </a:r>
            <a:r>
              <a:rPr lang="en-GB" sz="2400" spc="-5" dirty="0">
                <a:solidFill>
                  <a:schemeClr val="tx1"/>
                </a:solidFill>
                <a:latin typeface="Times New Roman" panose="02020603050405020304" pitchFamily="18" charset="0"/>
                <a:cs typeface="Times New Roman" panose="02020603050405020304" pitchFamily="18" charset="0"/>
              </a:rPr>
              <a:t>the  body </a:t>
            </a:r>
            <a:r>
              <a:rPr lang="en-GB" sz="2400" dirty="0">
                <a:solidFill>
                  <a:schemeClr val="tx1"/>
                </a:solidFill>
                <a:latin typeface="Times New Roman" panose="02020603050405020304" pitchFamily="18" charset="0"/>
                <a:cs typeface="Times New Roman" panose="02020603050405020304" pitchFamily="18" charset="0"/>
              </a:rPr>
              <a:t>so </a:t>
            </a:r>
            <a:r>
              <a:rPr lang="en-GB" sz="2400" spc="-5" dirty="0">
                <a:solidFill>
                  <a:schemeClr val="tx1"/>
                </a:solidFill>
                <a:latin typeface="Times New Roman" panose="02020603050405020304" pitchFamily="18" charset="0"/>
                <a:cs typeface="Times New Roman" panose="02020603050405020304" pitchFamily="18" charset="0"/>
              </a:rPr>
              <a:t>that </a:t>
            </a:r>
            <a:r>
              <a:rPr lang="en-GB" sz="2400" dirty="0">
                <a:solidFill>
                  <a:schemeClr val="tx1"/>
                </a:solidFill>
                <a:latin typeface="Times New Roman" panose="02020603050405020304" pitchFamily="18" charset="0"/>
                <a:cs typeface="Times New Roman" panose="02020603050405020304" pitchFamily="18" charset="0"/>
              </a:rPr>
              <a:t>when </a:t>
            </a:r>
            <a:r>
              <a:rPr lang="en-GB" sz="2400" spc="-5" dirty="0">
                <a:solidFill>
                  <a:schemeClr val="tx1"/>
                </a:solidFill>
                <a:latin typeface="Times New Roman" panose="02020603050405020304" pitchFamily="18" charset="0"/>
                <a:cs typeface="Times New Roman" panose="02020603050405020304" pitchFamily="18" charset="0"/>
              </a:rPr>
              <a:t>gestures </a:t>
            </a:r>
            <a:r>
              <a:rPr lang="en-GB" sz="2400" dirty="0">
                <a:solidFill>
                  <a:schemeClr val="tx1"/>
                </a:solidFill>
                <a:latin typeface="Times New Roman" panose="02020603050405020304" pitchFamily="18" charset="0"/>
                <a:cs typeface="Times New Roman" panose="02020603050405020304" pitchFamily="18" charset="0"/>
              </a:rPr>
              <a:t>are </a:t>
            </a:r>
            <a:r>
              <a:rPr lang="en-GB" sz="2400" spc="-5" dirty="0">
                <a:solidFill>
                  <a:schemeClr val="tx1"/>
                </a:solidFill>
                <a:latin typeface="Times New Roman" panose="02020603050405020304" pitchFamily="18" charset="0"/>
                <a:cs typeface="Times New Roman" panose="02020603050405020304" pitchFamily="18" charset="0"/>
              </a:rPr>
              <a:t>performed, </a:t>
            </a:r>
            <a:r>
              <a:rPr lang="en-GB" sz="2400" dirty="0">
                <a:solidFill>
                  <a:schemeClr val="tx1"/>
                </a:solidFill>
                <a:latin typeface="Times New Roman" panose="02020603050405020304" pitchFamily="18" charset="0"/>
                <a:cs typeface="Times New Roman" panose="02020603050405020304" pitchFamily="18" charset="0"/>
              </a:rPr>
              <a:t>some of </a:t>
            </a:r>
            <a:r>
              <a:rPr lang="en-GB" sz="2400" spc="-5" dirty="0">
                <a:solidFill>
                  <a:schemeClr val="tx1"/>
                </a:solidFill>
                <a:latin typeface="Times New Roman" panose="02020603050405020304" pitchFamily="18" charset="0"/>
                <a:cs typeface="Times New Roman" panose="02020603050405020304" pitchFamily="18" charset="0"/>
              </a:rPr>
              <a:t>their motion </a:t>
            </a:r>
            <a:r>
              <a:rPr lang="en-GB" sz="2400" dirty="0">
                <a:solidFill>
                  <a:schemeClr val="tx1"/>
                </a:solidFill>
                <a:latin typeface="Times New Roman" panose="02020603050405020304" pitchFamily="18" charset="0"/>
                <a:cs typeface="Times New Roman" panose="02020603050405020304" pitchFamily="18" charset="0"/>
              </a:rPr>
              <a:t>can </a:t>
            </a:r>
            <a:r>
              <a:rPr lang="en-GB" sz="2400" spc="-5" dirty="0">
                <a:solidFill>
                  <a:schemeClr val="tx1"/>
                </a:solidFill>
                <a:latin typeface="Times New Roman" panose="02020603050405020304" pitchFamily="18" charset="0"/>
                <a:cs typeface="Times New Roman" panose="02020603050405020304" pitchFamily="18" charset="0"/>
              </a:rPr>
              <a:t>be  conveniently </a:t>
            </a:r>
            <a:r>
              <a:rPr lang="en-GB" sz="2400" dirty="0">
                <a:solidFill>
                  <a:schemeClr val="tx1"/>
                </a:solidFill>
                <a:latin typeface="Times New Roman" panose="02020603050405020304" pitchFamily="18" charset="0"/>
                <a:cs typeface="Times New Roman" panose="02020603050405020304" pitchFamily="18" charset="0"/>
              </a:rPr>
              <a:t>captured </a:t>
            </a:r>
            <a:r>
              <a:rPr lang="en-GB" sz="2400" spc="-5" dirty="0">
                <a:solidFill>
                  <a:schemeClr val="tx1"/>
                </a:solidFill>
                <a:latin typeface="Times New Roman" panose="02020603050405020304" pitchFamily="18" charset="0"/>
                <a:cs typeface="Times New Roman" panose="02020603050405020304" pitchFamily="18" charset="0"/>
              </a:rPr>
              <a:t>by </a:t>
            </a:r>
            <a:r>
              <a:rPr lang="en-GB" sz="2400" dirty="0">
                <a:solidFill>
                  <a:schemeClr val="tx1"/>
                </a:solidFill>
                <a:latin typeface="Times New Roman" panose="02020603050405020304" pitchFamily="18" charset="0"/>
                <a:cs typeface="Times New Roman" panose="02020603050405020304" pitchFamily="18" charset="0"/>
              </a:rPr>
              <a:t>software. </a:t>
            </a:r>
            <a:r>
              <a:rPr lang="en-GB" sz="2400" dirty="0" err="1">
                <a:solidFill>
                  <a:schemeClr val="tx1"/>
                </a:solidFill>
                <a:latin typeface="Times New Roman" panose="02020603050405020304" pitchFamily="18" charset="0"/>
                <a:cs typeface="Times New Roman" panose="02020603050405020304" pitchFamily="18" charset="0"/>
              </a:rPr>
              <a:t>Eg</a:t>
            </a:r>
            <a:r>
              <a:rPr lang="en-GB" sz="2400" dirty="0">
                <a:solidFill>
                  <a:schemeClr val="tx1"/>
                </a:solidFill>
                <a:latin typeface="Times New Roman" panose="02020603050405020304" pitchFamily="18" charset="0"/>
                <a:cs typeface="Times New Roman" panose="02020603050405020304" pitchFamily="18" charset="0"/>
              </a:rPr>
              <a:t> </a:t>
            </a:r>
            <a:r>
              <a:rPr lang="en-GB" sz="2400" spc="-5" dirty="0">
                <a:solidFill>
                  <a:schemeClr val="tx1"/>
                </a:solidFill>
                <a:latin typeface="Times New Roman" panose="02020603050405020304" pitchFamily="18" charset="0"/>
                <a:cs typeface="Times New Roman" panose="02020603050405020304" pitchFamily="18" charset="0"/>
              </a:rPr>
              <a:t>Wii Remote</a:t>
            </a:r>
            <a:r>
              <a:rPr lang="en-GB" sz="2400" dirty="0">
                <a:solidFill>
                  <a:schemeClr val="tx1"/>
                </a:solidFill>
                <a:latin typeface="Times New Roman" panose="02020603050405020304" pitchFamily="18" charset="0"/>
                <a:cs typeface="Times New Roman" panose="02020603050405020304" pitchFamily="18" charset="0"/>
              </a:rPr>
              <a:t>, which can study  changes in acceleration over </a:t>
            </a:r>
            <a:r>
              <a:rPr lang="en-GB" sz="2400" spc="-5" dirty="0">
                <a:solidFill>
                  <a:schemeClr val="tx1"/>
                </a:solidFill>
                <a:latin typeface="Times New Roman" panose="02020603050405020304" pitchFamily="18" charset="0"/>
                <a:cs typeface="Times New Roman" panose="02020603050405020304" pitchFamily="18" charset="0"/>
              </a:rPr>
              <a:t>time </a:t>
            </a:r>
            <a:r>
              <a:rPr lang="en-GB" sz="2400" dirty="0">
                <a:solidFill>
                  <a:schemeClr val="tx1"/>
                </a:solidFill>
                <a:latin typeface="Times New Roman" panose="02020603050405020304" pitchFamily="18" charset="0"/>
                <a:cs typeface="Times New Roman" panose="02020603050405020304" pitchFamily="18" charset="0"/>
              </a:rPr>
              <a:t>to represent</a:t>
            </a:r>
            <a:r>
              <a:rPr lang="en-GB" sz="2400" spc="-105" dirty="0">
                <a:solidFill>
                  <a:schemeClr val="tx1"/>
                </a:solidFill>
                <a:latin typeface="Times New Roman" panose="02020603050405020304" pitchFamily="18" charset="0"/>
                <a:cs typeface="Times New Roman" panose="02020603050405020304" pitchFamily="18" charset="0"/>
              </a:rPr>
              <a:t> </a:t>
            </a:r>
            <a:r>
              <a:rPr lang="en-GB" sz="2400" spc="-5" dirty="0">
                <a:solidFill>
                  <a:schemeClr val="tx1"/>
                </a:solidFill>
                <a:latin typeface="Times New Roman" panose="02020603050405020304" pitchFamily="18" charset="0"/>
                <a:cs typeface="Times New Roman" panose="02020603050405020304" pitchFamily="18" charset="0"/>
              </a:rPr>
              <a:t>gestures.</a:t>
            </a:r>
          </a:p>
          <a:p>
            <a:pPr marL="424180" marR="97155" indent="-412115" algn="just">
              <a:lnSpc>
                <a:spcPct val="100000"/>
              </a:lnSpc>
              <a:spcBef>
                <a:spcPts val="100"/>
              </a:spcBef>
              <a:tabLst>
                <a:tab pos="424180" algn="l"/>
              </a:tabLst>
            </a:pP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18B9ADE-38F6-41E6-84EC-6A341C61C99B}"/>
              </a:ext>
            </a:extLst>
          </p:cNvPr>
          <p:cNvPicPr>
            <a:picLocks noChangeAspect="1"/>
          </p:cNvPicPr>
          <p:nvPr/>
        </p:nvPicPr>
        <p:blipFill>
          <a:blip r:embed="rId2"/>
          <a:stretch>
            <a:fillRect/>
          </a:stretch>
        </p:blipFill>
        <p:spPr>
          <a:xfrm>
            <a:off x="3025679" y="2683452"/>
            <a:ext cx="6140642" cy="3454111"/>
          </a:xfrm>
          <a:prstGeom prst="rect">
            <a:avLst/>
          </a:prstGeom>
        </p:spPr>
      </p:pic>
    </p:spTree>
    <p:extLst>
      <p:ext uri="{BB962C8B-B14F-4D97-AF65-F5344CB8AC3E}">
        <p14:creationId xmlns:p14="http://schemas.microsoft.com/office/powerpoint/2010/main" val="4043241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7B5D12-E7FB-4DDA-8148-D9E5851AF9C7}"/>
              </a:ext>
            </a:extLst>
          </p:cNvPr>
          <p:cNvSpPr>
            <a:spLocks noGrp="1"/>
          </p:cNvSpPr>
          <p:nvPr>
            <p:ph idx="1"/>
          </p:nvPr>
        </p:nvSpPr>
        <p:spPr>
          <a:xfrm>
            <a:off x="2657792" y="421005"/>
            <a:ext cx="8915400" cy="6015990"/>
          </a:xfrm>
        </p:spPr>
        <p:txBody>
          <a:bodyPr>
            <a:noAutofit/>
          </a:bodyPr>
          <a:lstStyle/>
          <a:p>
            <a:pPr marL="424180" marR="97155" indent="-412115" algn="just">
              <a:lnSpc>
                <a:spcPct val="100000"/>
              </a:lnSpc>
              <a:spcBef>
                <a:spcPts val="100"/>
              </a:spcBef>
              <a:tabLst>
                <a:tab pos="424180" algn="l"/>
              </a:tabLst>
            </a:pPr>
            <a:r>
              <a:rPr lang="en-GB" sz="2400" b="1" dirty="0">
                <a:solidFill>
                  <a:schemeClr val="tx1"/>
                </a:solidFill>
                <a:uFill>
                  <a:solidFill>
                    <a:srgbClr val="001F5F"/>
                  </a:solidFill>
                </a:uFill>
                <a:latin typeface="Times New Roman" panose="02020603050405020304" pitchFamily="18" charset="0"/>
                <a:cs typeface="Times New Roman" panose="02020603050405020304" pitchFamily="18" charset="0"/>
              </a:rPr>
              <a:t>Camera systems:</a:t>
            </a:r>
            <a:r>
              <a:rPr lang="en-GB" sz="2400" b="1" dirty="0">
                <a:solidFill>
                  <a:schemeClr val="tx1"/>
                </a:solidFill>
                <a:latin typeface="Times New Roman" panose="02020603050405020304" pitchFamily="18" charset="0"/>
                <a:cs typeface="Times New Roman" panose="02020603050405020304" pitchFamily="18" charset="0"/>
              </a:rPr>
              <a:t> </a:t>
            </a:r>
            <a:r>
              <a:rPr lang="en-GB" sz="2400" dirty="0">
                <a:solidFill>
                  <a:schemeClr val="tx1"/>
                </a:solidFill>
                <a:latin typeface="Times New Roman" panose="02020603050405020304" pitchFamily="18" charset="0"/>
                <a:cs typeface="Times New Roman" panose="02020603050405020304" pitchFamily="18" charset="0"/>
              </a:rPr>
              <a:t>A single standard 2D camera can </a:t>
            </a:r>
            <a:r>
              <a:rPr lang="en-GB" sz="2400" spc="-5" dirty="0">
                <a:solidFill>
                  <a:schemeClr val="tx1"/>
                </a:solidFill>
                <a:latin typeface="Times New Roman" panose="02020603050405020304" pitchFamily="18" charset="0"/>
                <a:cs typeface="Times New Roman" panose="02020603050405020304" pitchFamily="18" charset="0"/>
              </a:rPr>
              <a:t>be used </a:t>
            </a:r>
            <a:r>
              <a:rPr lang="en-GB" sz="2400" dirty="0">
                <a:solidFill>
                  <a:schemeClr val="tx1"/>
                </a:solidFill>
                <a:latin typeface="Times New Roman" panose="02020603050405020304" pitchFamily="18" charset="0"/>
                <a:cs typeface="Times New Roman" panose="02020603050405020304" pitchFamily="18" charset="0"/>
              </a:rPr>
              <a:t>for </a:t>
            </a:r>
            <a:r>
              <a:rPr lang="en-GB" sz="2400" spc="-5" dirty="0">
                <a:solidFill>
                  <a:schemeClr val="tx1"/>
                </a:solidFill>
                <a:latin typeface="Times New Roman" panose="02020603050405020304" pitchFamily="18" charset="0"/>
                <a:cs typeface="Times New Roman" panose="02020603050405020304" pitchFamily="18" charset="0"/>
              </a:rPr>
              <a:t>gesture  recognition </a:t>
            </a:r>
            <a:r>
              <a:rPr lang="en-GB" sz="2400" dirty="0">
                <a:solidFill>
                  <a:schemeClr val="tx1"/>
                </a:solidFill>
                <a:latin typeface="Times New Roman" panose="02020603050405020304" pitchFamily="18" charset="0"/>
                <a:cs typeface="Times New Roman" panose="02020603050405020304" pitchFamily="18" charset="0"/>
              </a:rPr>
              <a:t>where it uses image processing based software to recognise data</a:t>
            </a:r>
            <a:r>
              <a:rPr lang="en-GB" sz="2400" spc="-5" dirty="0">
                <a:solidFill>
                  <a:schemeClr val="tx1"/>
                </a:solidFill>
                <a:latin typeface="Times New Roman" panose="02020603050405020304" pitchFamily="18" charset="0"/>
                <a:cs typeface="Times New Roman" panose="02020603050405020304" pitchFamily="18" charset="0"/>
              </a:rPr>
              <a:t>.</a:t>
            </a:r>
          </a:p>
          <a:p>
            <a:pPr marL="424180" marR="97155" indent="-412115" algn="just">
              <a:lnSpc>
                <a:spcPct val="100000"/>
              </a:lnSpc>
              <a:spcBef>
                <a:spcPts val="100"/>
              </a:spcBef>
              <a:tabLst>
                <a:tab pos="424180" algn="l"/>
              </a:tabLst>
            </a:pPr>
            <a:r>
              <a:rPr lang="en-GB" sz="2400" b="1" dirty="0">
                <a:solidFill>
                  <a:schemeClr val="tx1"/>
                </a:solidFill>
                <a:latin typeface="Times New Roman" panose="02020603050405020304" pitchFamily="18" charset="0"/>
                <a:cs typeface="Times New Roman" panose="02020603050405020304" pitchFamily="18" charset="0"/>
              </a:rPr>
              <a:t>Depth-aware cameras:</a:t>
            </a:r>
            <a:r>
              <a:rPr lang="en-GB" sz="2400" dirty="0">
                <a:solidFill>
                  <a:schemeClr val="tx1"/>
                </a:solidFill>
                <a:latin typeface="Times New Roman" panose="02020603050405020304" pitchFamily="18" charset="0"/>
                <a:cs typeface="Times New Roman" panose="02020603050405020304" pitchFamily="18" charset="0"/>
              </a:rPr>
              <a:t> These are specialized cameras such as structured  light or time-of-flight cameras, one can generate a depth map and </a:t>
            </a:r>
            <a:r>
              <a:rPr lang="en-GB" sz="2400" spc="-5" dirty="0">
                <a:solidFill>
                  <a:schemeClr val="tx1"/>
                </a:solidFill>
                <a:latin typeface="Times New Roman" panose="02020603050405020304" pitchFamily="18" charset="0"/>
                <a:cs typeface="Times New Roman" panose="02020603050405020304" pitchFamily="18" charset="0"/>
              </a:rPr>
              <a:t>use this </a:t>
            </a:r>
            <a:r>
              <a:rPr lang="en-GB" sz="2400" dirty="0">
                <a:solidFill>
                  <a:schemeClr val="tx1"/>
                </a:solidFill>
                <a:latin typeface="Times New Roman" panose="02020603050405020304" pitchFamily="18" charset="0"/>
                <a:cs typeface="Times New Roman" panose="02020603050405020304" pitchFamily="18" charset="0"/>
              </a:rPr>
              <a:t>data </a:t>
            </a:r>
            <a:r>
              <a:rPr lang="en-GB" sz="2400" spc="-5" dirty="0">
                <a:solidFill>
                  <a:schemeClr val="tx1"/>
                </a:solidFill>
                <a:latin typeface="Times New Roman" panose="02020603050405020304" pitchFamily="18" charset="0"/>
                <a:cs typeface="Times New Roman" panose="02020603050405020304" pitchFamily="18" charset="0"/>
              </a:rPr>
              <a:t>to  approximate </a:t>
            </a:r>
            <a:r>
              <a:rPr lang="en-GB" sz="2400" dirty="0">
                <a:solidFill>
                  <a:schemeClr val="tx1"/>
                </a:solidFill>
                <a:latin typeface="Times New Roman" panose="02020603050405020304" pitchFamily="18" charset="0"/>
                <a:cs typeface="Times New Roman" panose="02020603050405020304" pitchFamily="18" charset="0"/>
              </a:rPr>
              <a:t>a 3d representation. </a:t>
            </a:r>
          </a:p>
          <a:p>
            <a:pPr marL="424180" marR="97155" indent="-412115" algn="just">
              <a:lnSpc>
                <a:spcPct val="100000"/>
              </a:lnSpc>
              <a:spcBef>
                <a:spcPts val="100"/>
              </a:spcBef>
              <a:tabLst>
                <a:tab pos="424180" algn="l"/>
              </a:tabLst>
            </a:pPr>
            <a:r>
              <a:rPr lang="en-GB" sz="2400" b="1" dirty="0">
                <a:solidFill>
                  <a:schemeClr val="tx1"/>
                </a:solidFill>
                <a:uFill>
                  <a:solidFill>
                    <a:srgbClr val="001F5F"/>
                  </a:solidFill>
                </a:uFill>
                <a:latin typeface="Times New Roman" panose="02020603050405020304" pitchFamily="18" charset="0"/>
                <a:cs typeface="Times New Roman" panose="02020603050405020304" pitchFamily="18" charset="0"/>
              </a:rPr>
              <a:t>Stereo cameras:</a:t>
            </a:r>
            <a:r>
              <a:rPr lang="en-GB" sz="2400" b="1" dirty="0">
                <a:solidFill>
                  <a:schemeClr val="tx1"/>
                </a:solidFill>
                <a:latin typeface="Times New Roman" panose="02020603050405020304" pitchFamily="18" charset="0"/>
                <a:cs typeface="Times New Roman" panose="02020603050405020304" pitchFamily="18" charset="0"/>
              </a:rPr>
              <a:t> </a:t>
            </a:r>
            <a:r>
              <a:rPr lang="en-GB" sz="2400" dirty="0">
                <a:solidFill>
                  <a:schemeClr val="tx1"/>
                </a:solidFill>
                <a:latin typeface="Times New Roman" panose="02020603050405020304" pitchFamily="18" charset="0"/>
                <a:cs typeface="Times New Roman" panose="02020603050405020304" pitchFamily="18" charset="0"/>
              </a:rPr>
              <a:t>Uses </a:t>
            </a:r>
            <a:r>
              <a:rPr lang="en-GB" sz="2400" spc="-5" dirty="0">
                <a:solidFill>
                  <a:schemeClr val="tx1"/>
                </a:solidFill>
                <a:latin typeface="Times New Roman" panose="02020603050405020304" pitchFamily="18" charset="0"/>
                <a:cs typeface="Times New Roman" panose="02020603050405020304" pitchFamily="18" charset="0"/>
              </a:rPr>
              <a:t>two </a:t>
            </a:r>
            <a:r>
              <a:rPr lang="en-GB" sz="2400" dirty="0">
                <a:solidFill>
                  <a:schemeClr val="tx1"/>
                </a:solidFill>
                <a:latin typeface="Times New Roman" panose="02020603050405020304" pitchFamily="18" charset="0"/>
                <a:cs typeface="Times New Roman" panose="02020603050405020304" pitchFamily="18" charset="0"/>
              </a:rPr>
              <a:t>cameras whose relations </a:t>
            </a:r>
            <a:r>
              <a:rPr lang="en-GB" sz="2400" spc="-5" dirty="0">
                <a:solidFill>
                  <a:schemeClr val="tx1"/>
                </a:solidFill>
                <a:latin typeface="Times New Roman" panose="02020603050405020304" pitchFamily="18" charset="0"/>
                <a:cs typeface="Times New Roman" panose="02020603050405020304" pitchFamily="18" charset="0"/>
              </a:rPr>
              <a:t>to </a:t>
            </a:r>
            <a:r>
              <a:rPr lang="en-GB" sz="2400" dirty="0">
                <a:solidFill>
                  <a:schemeClr val="tx1"/>
                </a:solidFill>
                <a:latin typeface="Times New Roman" panose="02020603050405020304" pitchFamily="18" charset="0"/>
                <a:cs typeface="Times New Roman" panose="02020603050405020304" pitchFamily="18" charset="0"/>
              </a:rPr>
              <a:t>one another</a:t>
            </a:r>
            <a:r>
              <a:rPr lang="en-GB" sz="2400" spc="-180" dirty="0">
                <a:solidFill>
                  <a:schemeClr val="tx1"/>
                </a:solidFill>
                <a:latin typeface="Times New Roman" panose="02020603050405020304" pitchFamily="18" charset="0"/>
                <a:cs typeface="Times New Roman" panose="02020603050405020304" pitchFamily="18" charset="0"/>
              </a:rPr>
              <a:t> </a:t>
            </a:r>
            <a:r>
              <a:rPr lang="en-GB" sz="2400" dirty="0">
                <a:solidFill>
                  <a:schemeClr val="tx1"/>
                </a:solidFill>
                <a:latin typeface="Times New Roman" panose="02020603050405020304" pitchFamily="18" charset="0"/>
                <a:cs typeface="Times New Roman" panose="02020603050405020304" pitchFamily="18" charset="0"/>
              </a:rPr>
              <a:t>are  </a:t>
            </a:r>
            <a:r>
              <a:rPr lang="en-GB" sz="2400" spc="-5" dirty="0">
                <a:solidFill>
                  <a:schemeClr val="tx1"/>
                </a:solidFill>
                <a:latin typeface="Times New Roman" panose="02020603050405020304" pitchFamily="18" charset="0"/>
                <a:cs typeface="Times New Roman" panose="02020603050405020304" pitchFamily="18" charset="0"/>
              </a:rPr>
              <a:t>known, </a:t>
            </a:r>
            <a:r>
              <a:rPr lang="en-GB" sz="2400" dirty="0">
                <a:solidFill>
                  <a:schemeClr val="tx1"/>
                </a:solidFill>
                <a:latin typeface="Times New Roman" panose="02020603050405020304" pitchFamily="18" charset="0"/>
                <a:cs typeface="Times New Roman" panose="02020603050405020304" pitchFamily="18" charset="0"/>
              </a:rPr>
              <a:t>a 3d representation can </a:t>
            </a:r>
            <a:r>
              <a:rPr lang="en-GB" sz="2400" spc="-5" dirty="0">
                <a:solidFill>
                  <a:schemeClr val="tx1"/>
                </a:solidFill>
                <a:latin typeface="Times New Roman" panose="02020603050405020304" pitchFamily="18" charset="0"/>
                <a:cs typeface="Times New Roman" panose="02020603050405020304" pitchFamily="18" charset="0"/>
              </a:rPr>
              <a:t>be approximated by the </a:t>
            </a:r>
            <a:r>
              <a:rPr lang="en-GB" sz="2400" dirty="0">
                <a:solidFill>
                  <a:schemeClr val="tx1"/>
                </a:solidFill>
                <a:latin typeface="Times New Roman" panose="02020603050405020304" pitchFamily="18" charset="0"/>
                <a:cs typeface="Times New Roman" panose="02020603050405020304" pitchFamily="18" charset="0"/>
              </a:rPr>
              <a:t>output of </a:t>
            </a:r>
            <a:r>
              <a:rPr lang="en-GB" sz="2400" spc="-5" dirty="0">
                <a:solidFill>
                  <a:schemeClr val="tx1"/>
                </a:solidFill>
                <a:latin typeface="Times New Roman" panose="02020603050405020304" pitchFamily="18" charset="0"/>
                <a:cs typeface="Times New Roman" panose="02020603050405020304" pitchFamily="18" charset="0"/>
              </a:rPr>
              <a:t>the  </a:t>
            </a:r>
            <a:r>
              <a:rPr lang="en-GB" sz="2400" dirty="0">
                <a:solidFill>
                  <a:schemeClr val="tx1"/>
                </a:solidFill>
                <a:latin typeface="Times New Roman" panose="02020603050405020304" pitchFamily="18" charset="0"/>
                <a:cs typeface="Times New Roman" panose="02020603050405020304" pitchFamily="18" charset="0"/>
              </a:rPr>
              <a:t>cameras.</a:t>
            </a:r>
            <a:endParaRPr lang="en-GB" sz="2400" spc="-5" dirty="0">
              <a:solidFill>
                <a:schemeClr val="tx1"/>
              </a:solidFill>
              <a:latin typeface="Times New Roman" panose="02020603050405020304" pitchFamily="18" charset="0"/>
              <a:cs typeface="Times New Roman" panose="02020603050405020304" pitchFamily="18" charset="0"/>
            </a:endParaRPr>
          </a:p>
          <a:p>
            <a:pPr marL="424180" marR="97155" indent="-412115" algn="just">
              <a:lnSpc>
                <a:spcPct val="100000"/>
              </a:lnSpc>
              <a:spcBef>
                <a:spcPts val="100"/>
              </a:spcBef>
              <a:tabLst>
                <a:tab pos="424180" algn="l"/>
              </a:tabLst>
            </a:pPr>
            <a:endParaRPr lang="en-GB" sz="2400" dirty="0">
              <a:solidFill>
                <a:schemeClr val="tx1"/>
              </a:solidFill>
              <a:latin typeface="Times New Roman" panose="02020603050405020304" pitchFamily="18" charset="0"/>
              <a:cs typeface="Times New Roman" panose="02020603050405020304" pitchFamily="18" charset="0"/>
            </a:endParaRPr>
          </a:p>
          <a:p>
            <a:pPr marL="424180" marR="97155" indent="-412115" algn="just">
              <a:lnSpc>
                <a:spcPct val="100000"/>
              </a:lnSpc>
              <a:spcBef>
                <a:spcPts val="100"/>
              </a:spcBef>
              <a:tabLst>
                <a:tab pos="424180" algn="l"/>
              </a:tabLst>
            </a:pP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B9043F9-C865-4EA7-A9E4-A3981E27AF65}"/>
              </a:ext>
            </a:extLst>
          </p:cNvPr>
          <p:cNvPicPr>
            <a:picLocks noChangeAspect="1"/>
          </p:cNvPicPr>
          <p:nvPr/>
        </p:nvPicPr>
        <p:blipFill>
          <a:blip r:embed="rId2"/>
          <a:stretch>
            <a:fillRect/>
          </a:stretch>
        </p:blipFill>
        <p:spPr>
          <a:xfrm>
            <a:off x="6480540" y="3744000"/>
            <a:ext cx="5092652" cy="2864617"/>
          </a:xfrm>
          <a:prstGeom prst="rect">
            <a:avLst/>
          </a:prstGeom>
        </p:spPr>
      </p:pic>
    </p:spTree>
    <p:extLst>
      <p:ext uri="{BB962C8B-B14F-4D97-AF65-F5344CB8AC3E}">
        <p14:creationId xmlns:p14="http://schemas.microsoft.com/office/powerpoint/2010/main" val="2083745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7B5D12-E7FB-4DDA-8148-D9E5851AF9C7}"/>
              </a:ext>
            </a:extLst>
          </p:cNvPr>
          <p:cNvSpPr>
            <a:spLocks noGrp="1"/>
          </p:cNvSpPr>
          <p:nvPr>
            <p:ph idx="1"/>
          </p:nvPr>
        </p:nvSpPr>
        <p:spPr>
          <a:xfrm>
            <a:off x="2657792" y="842010"/>
            <a:ext cx="8915400" cy="6015990"/>
          </a:xfrm>
        </p:spPr>
        <p:txBody>
          <a:bodyPr>
            <a:noAutofit/>
          </a:bodyPr>
          <a:lstStyle/>
          <a:p>
            <a:pPr marL="179705" marR="215265" indent="33020" algn="just">
              <a:lnSpc>
                <a:spcPts val="2510"/>
              </a:lnSpc>
              <a:spcBef>
                <a:spcPts val="95"/>
              </a:spcBef>
            </a:pPr>
            <a:r>
              <a:rPr lang="en-GB" sz="2400" b="1" dirty="0">
                <a:solidFill>
                  <a:schemeClr val="tx1"/>
                </a:solidFill>
                <a:latin typeface="Times New Roman" panose="02020603050405020304" pitchFamily="18" charset="0"/>
                <a:cs typeface="Times New Roman" panose="02020603050405020304" pitchFamily="18" charset="0"/>
              </a:rPr>
              <a:t>Radar: </a:t>
            </a:r>
            <a:r>
              <a:rPr lang="en-GB" sz="2400" dirty="0">
                <a:latin typeface="Times New Roman" panose="02020603050405020304" pitchFamily="18" charset="0"/>
                <a:cs typeface="Times New Roman" panose="02020603050405020304" pitchFamily="18" charset="0"/>
              </a:rPr>
              <a:t>The basic function of radar is to detect and measure properties of objects based on their interactions with radio waves. Based on the received waveforms, the radar system can detect the presence of objects as well as estimate certain properties of these objects, such as distance and size.</a:t>
            </a:r>
            <a:endParaRPr lang="en-GB" sz="2400"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D9F790A-4C09-44AC-BBB3-F68669A25F90}"/>
              </a:ext>
            </a:extLst>
          </p:cNvPr>
          <p:cNvPicPr>
            <a:picLocks noChangeAspect="1"/>
          </p:cNvPicPr>
          <p:nvPr/>
        </p:nvPicPr>
        <p:blipFill>
          <a:blip r:embed="rId2"/>
          <a:stretch>
            <a:fillRect/>
          </a:stretch>
        </p:blipFill>
        <p:spPr>
          <a:xfrm>
            <a:off x="2909454" y="3099262"/>
            <a:ext cx="8253846" cy="3190701"/>
          </a:xfrm>
          <a:prstGeom prst="rect">
            <a:avLst/>
          </a:prstGeom>
        </p:spPr>
      </p:pic>
    </p:spTree>
    <p:extLst>
      <p:ext uri="{BB962C8B-B14F-4D97-AF65-F5344CB8AC3E}">
        <p14:creationId xmlns:p14="http://schemas.microsoft.com/office/powerpoint/2010/main" val="1260263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166FD-4A0F-4553-BE1E-FBEE88F474A7}"/>
              </a:ext>
            </a:extLst>
          </p:cNvPr>
          <p:cNvSpPr>
            <a:spLocks noGrp="1"/>
          </p:cNvSpPr>
          <p:nvPr>
            <p:ph type="title"/>
          </p:nvPr>
        </p:nvSpPr>
        <p:spPr>
          <a:xfrm>
            <a:off x="2592925" y="624110"/>
            <a:ext cx="8911687" cy="1021810"/>
          </a:xfrm>
        </p:spPr>
        <p:txBody>
          <a:bodyPr>
            <a:normAutofit/>
          </a:bodyPr>
          <a:lstStyle/>
          <a:p>
            <a:r>
              <a:rPr lang="en-IN" sz="4400" b="1" dirty="0">
                <a:solidFill>
                  <a:srgbClr val="A53010"/>
                </a:solidFill>
                <a:latin typeface="Times New Roman" panose="02020603050405020304" pitchFamily="18" charset="0"/>
                <a:cs typeface="Times New Roman" panose="02020603050405020304" pitchFamily="18" charset="0"/>
              </a:rPr>
              <a:t>Uses of Gesture Recognition</a:t>
            </a:r>
            <a:endParaRPr lang="en-IN" sz="4400" dirty="0"/>
          </a:p>
        </p:txBody>
      </p:sp>
      <p:sp>
        <p:nvSpPr>
          <p:cNvPr id="3" name="Content Placeholder 2">
            <a:extLst>
              <a:ext uri="{FF2B5EF4-FFF2-40B4-BE49-F238E27FC236}">
                <a16:creationId xmlns:a16="http://schemas.microsoft.com/office/drawing/2014/main" id="{15E8F5EC-2547-4AE8-9D6E-FBF50B08C52D}"/>
              </a:ext>
            </a:extLst>
          </p:cNvPr>
          <p:cNvSpPr>
            <a:spLocks noGrp="1"/>
          </p:cNvSpPr>
          <p:nvPr>
            <p:ph idx="1"/>
          </p:nvPr>
        </p:nvSpPr>
        <p:spPr>
          <a:xfrm>
            <a:off x="2592925" y="2065020"/>
            <a:ext cx="8915400" cy="4335780"/>
          </a:xfrm>
        </p:spPr>
        <p:txBody>
          <a:bodyPr>
            <a:noAutofit/>
          </a:bodyPr>
          <a:lstStyle/>
          <a:p>
            <a:pPr algn="just"/>
            <a:r>
              <a:rPr lang="en-GB" sz="2400" b="1" spc="-5" dirty="0">
                <a:solidFill>
                  <a:schemeClr val="tx1"/>
                </a:solidFill>
                <a:uFill>
                  <a:solidFill>
                    <a:srgbClr val="001F5F"/>
                  </a:solidFill>
                </a:uFill>
                <a:latin typeface="Times New Roman" panose="02020603050405020304" pitchFamily="18" charset="0"/>
                <a:cs typeface="Times New Roman" panose="02020603050405020304" pitchFamily="18" charset="0"/>
              </a:rPr>
              <a:t>Controlling through facial gestures:</a:t>
            </a:r>
            <a:r>
              <a:rPr lang="en-GB" sz="2400" b="1" spc="-5" dirty="0">
                <a:solidFill>
                  <a:schemeClr val="tx1"/>
                </a:solidFill>
                <a:latin typeface="Times New Roman" panose="02020603050405020304" pitchFamily="18" charset="0"/>
                <a:cs typeface="Times New Roman" panose="02020603050405020304" pitchFamily="18" charset="0"/>
              </a:rPr>
              <a:t> </a:t>
            </a:r>
            <a:r>
              <a:rPr lang="en-GB" sz="2400" spc="-5" dirty="0">
                <a:solidFill>
                  <a:schemeClr val="tx1"/>
                </a:solidFill>
                <a:latin typeface="Times New Roman" panose="02020603050405020304" pitchFamily="18" charset="0"/>
                <a:cs typeface="Times New Roman" panose="02020603050405020304" pitchFamily="18" charset="0"/>
              </a:rPr>
              <a:t>Controlling </a:t>
            </a:r>
            <a:r>
              <a:rPr lang="en-GB" sz="2400" dirty="0">
                <a:solidFill>
                  <a:schemeClr val="tx1"/>
                </a:solidFill>
                <a:latin typeface="Times New Roman" panose="02020603050405020304" pitchFamily="18" charset="0"/>
                <a:cs typeface="Times New Roman" panose="02020603050405020304" pitchFamily="18" charset="0"/>
              </a:rPr>
              <a:t>a  </a:t>
            </a:r>
            <a:r>
              <a:rPr lang="en-GB" sz="2400" spc="-5" dirty="0">
                <a:solidFill>
                  <a:schemeClr val="tx1"/>
                </a:solidFill>
                <a:latin typeface="Times New Roman" panose="02020603050405020304" pitchFamily="18" charset="0"/>
                <a:cs typeface="Times New Roman" panose="02020603050405020304" pitchFamily="18" charset="0"/>
              </a:rPr>
              <a:t>computer through facial gestures is </a:t>
            </a:r>
            <a:r>
              <a:rPr lang="en-GB" sz="2400" dirty="0">
                <a:solidFill>
                  <a:schemeClr val="tx1"/>
                </a:solidFill>
                <a:latin typeface="Times New Roman" panose="02020603050405020304" pitchFamily="18" charset="0"/>
                <a:cs typeface="Times New Roman" panose="02020603050405020304" pitchFamily="18" charset="0"/>
              </a:rPr>
              <a:t>a useful for users  who may </a:t>
            </a:r>
            <a:r>
              <a:rPr lang="en-GB" sz="2400" spc="-5" dirty="0">
                <a:solidFill>
                  <a:schemeClr val="tx1"/>
                </a:solidFill>
                <a:latin typeface="Times New Roman" panose="02020603050405020304" pitchFamily="18" charset="0"/>
                <a:cs typeface="Times New Roman" panose="02020603050405020304" pitchFamily="18" charset="0"/>
              </a:rPr>
              <a:t>not physically be </a:t>
            </a:r>
            <a:r>
              <a:rPr lang="en-GB" sz="2400" dirty="0">
                <a:solidFill>
                  <a:schemeClr val="tx1"/>
                </a:solidFill>
                <a:latin typeface="Times New Roman" panose="02020603050405020304" pitchFamily="18" charset="0"/>
                <a:cs typeface="Times New Roman" panose="02020603050405020304" pitchFamily="18" charset="0"/>
              </a:rPr>
              <a:t>able </a:t>
            </a:r>
            <a:r>
              <a:rPr lang="en-GB" sz="2400" spc="-5" dirty="0">
                <a:solidFill>
                  <a:schemeClr val="tx1"/>
                </a:solidFill>
                <a:latin typeface="Times New Roman" panose="02020603050405020304" pitchFamily="18" charset="0"/>
                <a:cs typeface="Times New Roman" panose="02020603050405020304" pitchFamily="18" charset="0"/>
              </a:rPr>
              <a:t>to use </a:t>
            </a:r>
            <a:r>
              <a:rPr lang="en-GB" sz="2400" dirty="0">
                <a:solidFill>
                  <a:schemeClr val="tx1"/>
                </a:solidFill>
                <a:latin typeface="Times New Roman" panose="02020603050405020304" pitchFamily="18" charset="0"/>
                <a:cs typeface="Times New Roman" panose="02020603050405020304" pitchFamily="18" charset="0"/>
              </a:rPr>
              <a:t>a mouse or  </a:t>
            </a:r>
            <a:r>
              <a:rPr lang="en-GB" sz="2400" spc="-5" dirty="0">
                <a:solidFill>
                  <a:schemeClr val="tx1"/>
                </a:solidFill>
                <a:latin typeface="Times New Roman" panose="02020603050405020304" pitchFamily="18" charset="0"/>
                <a:cs typeface="Times New Roman" panose="02020603050405020304" pitchFamily="18" charset="0"/>
              </a:rPr>
              <a:t>keyboard. Eye Tracking </a:t>
            </a:r>
            <a:r>
              <a:rPr lang="en-GB" sz="2400" dirty="0">
                <a:solidFill>
                  <a:schemeClr val="tx1"/>
                </a:solidFill>
                <a:latin typeface="Times New Roman" panose="02020603050405020304" pitchFamily="18" charset="0"/>
                <a:cs typeface="Times New Roman" panose="02020603050405020304" pitchFamily="18" charset="0"/>
              </a:rPr>
              <a:t>in </a:t>
            </a:r>
            <a:r>
              <a:rPr lang="en-GB" sz="2400" spc="-5" dirty="0">
                <a:solidFill>
                  <a:schemeClr val="tx1"/>
                </a:solidFill>
                <a:latin typeface="Times New Roman" panose="02020603050405020304" pitchFamily="18" charset="0"/>
                <a:cs typeface="Times New Roman" panose="02020603050405020304" pitchFamily="18" charset="0"/>
              </a:rPr>
              <a:t>particular </a:t>
            </a:r>
            <a:r>
              <a:rPr lang="en-GB" sz="2400" dirty="0">
                <a:solidFill>
                  <a:schemeClr val="tx1"/>
                </a:solidFill>
                <a:latin typeface="Times New Roman" panose="02020603050405020304" pitchFamily="18" charset="0"/>
                <a:cs typeface="Times New Roman" panose="02020603050405020304" pitchFamily="18" charset="0"/>
              </a:rPr>
              <a:t>may </a:t>
            </a:r>
            <a:r>
              <a:rPr lang="en-GB" sz="2400" spc="-5" dirty="0">
                <a:solidFill>
                  <a:schemeClr val="tx1"/>
                </a:solidFill>
                <a:latin typeface="Times New Roman" panose="02020603050405020304" pitchFamily="18" charset="0"/>
                <a:cs typeface="Times New Roman" panose="02020603050405020304" pitchFamily="18" charset="0"/>
              </a:rPr>
              <a:t>be </a:t>
            </a:r>
            <a:r>
              <a:rPr lang="en-GB" sz="2400" dirty="0">
                <a:solidFill>
                  <a:schemeClr val="tx1"/>
                </a:solidFill>
                <a:latin typeface="Times New Roman" panose="02020603050405020304" pitchFamily="18" charset="0"/>
                <a:cs typeface="Times New Roman" panose="02020603050405020304" pitchFamily="18" charset="0"/>
              </a:rPr>
              <a:t>of </a:t>
            </a:r>
            <a:r>
              <a:rPr lang="en-GB" sz="2400" spc="-5" dirty="0">
                <a:solidFill>
                  <a:schemeClr val="tx1"/>
                </a:solidFill>
                <a:latin typeface="Times New Roman" panose="02020603050405020304" pitchFamily="18" charset="0"/>
                <a:cs typeface="Times New Roman" panose="02020603050405020304" pitchFamily="18" charset="0"/>
              </a:rPr>
              <a:t>use </a:t>
            </a:r>
            <a:r>
              <a:rPr lang="en-GB" sz="2400" dirty="0">
                <a:solidFill>
                  <a:schemeClr val="tx1"/>
                </a:solidFill>
                <a:latin typeface="Times New Roman" panose="02020603050405020304" pitchFamily="18" charset="0"/>
                <a:cs typeface="Times New Roman" panose="02020603050405020304" pitchFamily="18" charset="0"/>
              </a:rPr>
              <a:t>for  </a:t>
            </a:r>
            <a:r>
              <a:rPr lang="en-GB" sz="2400" spc="-5" dirty="0">
                <a:solidFill>
                  <a:schemeClr val="tx1"/>
                </a:solidFill>
                <a:latin typeface="Times New Roman" panose="02020603050405020304" pitchFamily="18" charset="0"/>
                <a:cs typeface="Times New Roman" panose="02020603050405020304" pitchFamily="18" charset="0"/>
              </a:rPr>
              <a:t>controlling cursor </a:t>
            </a:r>
            <a:r>
              <a:rPr lang="en-GB" sz="2400" dirty="0">
                <a:solidFill>
                  <a:schemeClr val="tx1"/>
                </a:solidFill>
                <a:latin typeface="Times New Roman" panose="02020603050405020304" pitchFamily="18" charset="0"/>
                <a:cs typeface="Times New Roman" panose="02020603050405020304" pitchFamily="18" charset="0"/>
              </a:rPr>
              <a:t>motion or focusing on elements of a  </a:t>
            </a:r>
            <a:r>
              <a:rPr lang="en-GB" sz="2400" spc="-5" dirty="0">
                <a:solidFill>
                  <a:schemeClr val="tx1"/>
                </a:solidFill>
                <a:latin typeface="Times New Roman" panose="02020603050405020304" pitchFamily="18" charset="0"/>
                <a:cs typeface="Times New Roman" panose="02020603050405020304" pitchFamily="18" charset="0"/>
              </a:rPr>
              <a:t>display.</a:t>
            </a:r>
          </a:p>
          <a:p>
            <a:pPr algn="just"/>
            <a:r>
              <a:rPr lang="en-GB" sz="2400" b="1" dirty="0">
                <a:solidFill>
                  <a:schemeClr val="tx1"/>
                </a:solidFill>
                <a:uFill>
                  <a:solidFill>
                    <a:srgbClr val="001F5F"/>
                  </a:solidFill>
                </a:uFill>
                <a:latin typeface="Times New Roman" panose="02020603050405020304" pitchFamily="18" charset="0"/>
                <a:cs typeface="Times New Roman" panose="02020603050405020304" pitchFamily="18" charset="0"/>
              </a:rPr>
              <a:t>Alternative computer interfaces:</a:t>
            </a:r>
            <a:r>
              <a:rPr lang="en-GB" sz="2400" b="1" dirty="0">
                <a:solidFill>
                  <a:schemeClr val="tx1"/>
                </a:solidFill>
                <a:latin typeface="Times New Roman" panose="02020603050405020304" pitchFamily="18" charset="0"/>
                <a:cs typeface="Times New Roman" panose="02020603050405020304" pitchFamily="18" charset="0"/>
              </a:rPr>
              <a:t> </a:t>
            </a:r>
            <a:r>
              <a:rPr lang="en-GB" sz="2400" spc="-5" dirty="0">
                <a:solidFill>
                  <a:schemeClr val="tx1"/>
                </a:solidFill>
                <a:latin typeface="Times New Roman" panose="02020603050405020304" pitchFamily="18" charset="0"/>
                <a:cs typeface="Times New Roman" panose="02020603050405020304" pitchFamily="18" charset="0"/>
              </a:rPr>
              <a:t>Foregoing the  </a:t>
            </a:r>
            <a:r>
              <a:rPr lang="en-GB" sz="2400" spc="-10" dirty="0">
                <a:solidFill>
                  <a:schemeClr val="tx1"/>
                </a:solidFill>
                <a:latin typeface="Times New Roman" panose="02020603050405020304" pitchFamily="18" charset="0"/>
                <a:cs typeface="Times New Roman" panose="02020603050405020304" pitchFamily="18" charset="0"/>
              </a:rPr>
              <a:t>traditional </a:t>
            </a:r>
            <a:r>
              <a:rPr lang="en-GB" sz="2400" spc="-5" dirty="0">
                <a:solidFill>
                  <a:schemeClr val="tx1"/>
                </a:solidFill>
                <a:latin typeface="Times New Roman" panose="02020603050405020304" pitchFamily="18" charset="0"/>
                <a:cs typeface="Times New Roman" panose="02020603050405020304" pitchFamily="18" charset="0"/>
              </a:rPr>
              <a:t>keyboard </a:t>
            </a:r>
            <a:r>
              <a:rPr lang="en-GB" sz="2400" dirty="0">
                <a:solidFill>
                  <a:schemeClr val="tx1"/>
                </a:solidFill>
                <a:latin typeface="Times New Roman" panose="02020603050405020304" pitchFamily="18" charset="0"/>
                <a:cs typeface="Times New Roman" panose="02020603050405020304" pitchFamily="18" charset="0"/>
              </a:rPr>
              <a:t>and mouse </a:t>
            </a:r>
            <a:r>
              <a:rPr lang="en-GB" sz="2400" spc="-5" dirty="0">
                <a:solidFill>
                  <a:schemeClr val="tx1"/>
                </a:solidFill>
                <a:latin typeface="Times New Roman" panose="02020603050405020304" pitchFamily="18" charset="0"/>
                <a:cs typeface="Times New Roman" panose="02020603050405020304" pitchFamily="18" charset="0"/>
              </a:rPr>
              <a:t>setup to interact </a:t>
            </a:r>
            <a:r>
              <a:rPr lang="en-GB" sz="2400" dirty="0">
                <a:solidFill>
                  <a:schemeClr val="tx1"/>
                </a:solidFill>
                <a:latin typeface="Times New Roman" panose="02020603050405020304" pitchFamily="18" charset="0"/>
                <a:cs typeface="Times New Roman" panose="02020603050405020304" pitchFamily="18" charset="0"/>
              </a:rPr>
              <a:t>with  a computer, </a:t>
            </a:r>
            <a:r>
              <a:rPr lang="en-GB" sz="2400" spc="-5" dirty="0">
                <a:solidFill>
                  <a:schemeClr val="tx1"/>
                </a:solidFill>
                <a:latin typeface="Times New Roman" panose="02020603050405020304" pitchFamily="18" charset="0"/>
                <a:cs typeface="Times New Roman" panose="02020603050405020304" pitchFamily="18" charset="0"/>
              </a:rPr>
              <a:t>strong gesture recognition </a:t>
            </a:r>
            <a:r>
              <a:rPr lang="en-GB" sz="2400" dirty="0">
                <a:solidFill>
                  <a:schemeClr val="tx1"/>
                </a:solidFill>
                <a:latin typeface="Times New Roman" panose="02020603050405020304" pitchFamily="18" charset="0"/>
                <a:cs typeface="Times New Roman" panose="02020603050405020304" pitchFamily="18" charset="0"/>
              </a:rPr>
              <a:t>could allow  </a:t>
            </a:r>
            <a:r>
              <a:rPr lang="en-GB" sz="2400" spc="-5" dirty="0">
                <a:solidFill>
                  <a:schemeClr val="tx1"/>
                </a:solidFill>
                <a:latin typeface="Times New Roman" panose="02020603050405020304" pitchFamily="18" charset="0"/>
                <a:cs typeface="Times New Roman" panose="02020603050405020304" pitchFamily="18" charset="0"/>
              </a:rPr>
              <a:t>users to accomplish </a:t>
            </a:r>
            <a:r>
              <a:rPr lang="en-GB" sz="2400" dirty="0">
                <a:solidFill>
                  <a:schemeClr val="tx1"/>
                </a:solidFill>
                <a:latin typeface="Times New Roman" panose="02020603050405020304" pitchFamily="18" charset="0"/>
                <a:cs typeface="Times New Roman" panose="02020603050405020304" pitchFamily="18" charset="0"/>
              </a:rPr>
              <a:t>frequent or common </a:t>
            </a:r>
            <a:r>
              <a:rPr lang="en-GB" sz="2400" spc="-5" dirty="0">
                <a:solidFill>
                  <a:schemeClr val="tx1"/>
                </a:solidFill>
                <a:latin typeface="Times New Roman" panose="02020603050405020304" pitchFamily="18" charset="0"/>
                <a:cs typeface="Times New Roman" panose="02020603050405020304" pitchFamily="18" charset="0"/>
              </a:rPr>
              <a:t>tasks using  hand </a:t>
            </a:r>
            <a:r>
              <a:rPr lang="en-GB" sz="2400" dirty="0">
                <a:solidFill>
                  <a:schemeClr val="tx1"/>
                </a:solidFill>
                <a:latin typeface="Times New Roman" panose="02020603050405020304" pitchFamily="18" charset="0"/>
                <a:cs typeface="Times New Roman" panose="02020603050405020304" pitchFamily="18" charset="0"/>
              </a:rPr>
              <a:t>or face </a:t>
            </a:r>
            <a:r>
              <a:rPr lang="en-GB" sz="2400" spc="-5" dirty="0">
                <a:solidFill>
                  <a:schemeClr val="tx1"/>
                </a:solidFill>
                <a:latin typeface="Times New Roman" panose="02020603050405020304" pitchFamily="18" charset="0"/>
                <a:cs typeface="Times New Roman" panose="02020603050405020304" pitchFamily="18" charset="0"/>
              </a:rPr>
              <a:t>gestures to </a:t>
            </a:r>
            <a:r>
              <a:rPr lang="en-GB" sz="2400" dirty="0">
                <a:solidFill>
                  <a:schemeClr val="tx1"/>
                </a:solidFill>
                <a:latin typeface="Times New Roman" panose="02020603050405020304" pitchFamily="18" charset="0"/>
                <a:cs typeface="Times New Roman" panose="02020603050405020304" pitchFamily="18" charset="0"/>
              </a:rPr>
              <a:t>a</a:t>
            </a:r>
            <a:r>
              <a:rPr lang="en-GB" sz="2400" spc="-10" dirty="0">
                <a:solidFill>
                  <a:schemeClr val="tx1"/>
                </a:solidFill>
                <a:latin typeface="Times New Roman" panose="02020603050405020304" pitchFamily="18" charset="0"/>
                <a:cs typeface="Times New Roman" panose="02020603050405020304" pitchFamily="18" charset="0"/>
              </a:rPr>
              <a:t> </a:t>
            </a:r>
            <a:r>
              <a:rPr lang="en-GB" sz="2400" dirty="0">
                <a:solidFill>
                  <a:schemeClr val="tx1"/>
                </a:solidFill>
                <a:latin typeface="Times New Roman" panose="02020603050405020304" pitchFamily="18" charset="0"/>
                <a:cs typeface="Times New Roman" panose="02020603050405020304" pitchFamily="18" charset="0"/>
              </a:rPr>
              <a:t>camera.</a:t>
            </a:r>
          </a:p>
        </p:txBody>
      </p:sp>
    </p:spTree>
    <p:extLst>
      <p:ext uri="{BB962C8B-B14F-4D97-AF65-F5344CB8AC3E}">
        <p14:creationId xmlns:p14="http://schemas.microsoft.com/office/powerpoint/2010/main" val="2562908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7B5D12-E7FB-4DDA-8148-D9E5851AF9C7}"/>
              </a:ext>
            </a:extLst>
          </p:cNvPr>
          <p:cNvSpPr>
            <a:spLocks noGrp="1"/>
          </p:cNvSpPr>
          <p:nvPr>
            <p:ph idx="1"/>
          </p:nvPr>
        </p:nvSpPr>
        <p:spPr>
          <a:xfrm>
            <a:off x="2429192" y="700348"/>
            <a:ext cx="8915400" cy="5212080"/>
          </a:xfrm>
        </p:spPr>
        <p:txBody>
          <a:bodyPr>
            <a:noAutofit/>
          </a:bodyPr>
          <a:lstStyle/>
          <a:p>
            <a:pPr algn="just"/>
            <a:r>
              <a:rPr lang="en-GB" sz="2400" b="1" spc="-5" dirty="0">
                <a:solidFill>
                  <a:schemeClr val="tx1"/>
                </a:solidFill>
                <a:uFill>
                  <a:solidFill>
                    <a:srgbClr val="001F5F"/>
                  </a:solidFill>
                </a:uFill>
                <a:latin typeface="Times New Roman" panose="02020603050405020304" pitchFamily="18" charset="0"/>
                <a:cs typeface="Times New Roman" panose="02020603050405020304" pitchFamily="18" charset="0"/>
              </a:rPr>
              <a:t>Immersive game technology:</a:t>
            </a:r>
            <a:r>
              <a:rPr lang="en-GB" sz="2400" b="1" spc="-5" dirty="0">
                <a:solidFill>
                  <a:schemeClr val="tx1"/>
                </a:solidFill>
                <a:latin typeface="Times New Roman" panose="02020603050405020304" pitchFamily="18" charset="0"/>
                <a:cs typeface="Times New Roman" panose="02020603050405020304" pitchFamily="18" charset="0"/>
              </a:rPr>
              <a:t> </a:t>
            </a:r>
            <a:r>
              <a:rPr lang="en-GB" sz="2400" dirty="0">
                <a:solidFill>
                  <a:schemeClr val="tx1"/>
                </a:solidFill>
                <a:latin typeface="Times New Roman" panose="02020603050405020304" pitchFamily="18" charset="0"/>
                <a:cs typeface="Times New Roman" panose="02020603050405020304" pitchFamily="18" charset="0"/>
              </a:rPr>
              <a:t>Gestures can </a:t>
            </a:r>
            <a:r>
              <a:rPr lang="en-GB" sz="2400" spc="-5" dirty="0">
                <a:solidFill>
                  <a:schemeClr val="tx1"/>
                </a:solidFill>
                <a:latin typeface="Times New Roman" panose="02020603050405020304" pitchFamily="18" charset="0"/>
                <a:cs typeface="Times New Roman" panose="02020603050405020304" pitchFamily="18" charset="0"/>
              </a:rPr>
              <a:t>be used to  control interactions within </a:t>
            </a:r>
            <a:r>
              <a:rPr lang="en-GB" sz="2400" dirty="0">
                <a:solidFill>
                  <a:schemeClr val="tx1"/>
                </a:solidFill>
                <a:latin typeface="Times New Roman" panose="02020603050405020304" pitchFamily="18" charset="0"/>
                <a:cs typeface="Times New Roman" panose="02020603050405020304" pitchFamily="18" charset="0"/>
              </a:rPr>
              <a:t>video </a:t>
            </a:r>
            <a:r>
              <a:rPr lang="en-GB" sz="2400" spc="-5" dirty="0">
                <a:solidFill>
                  <a:schemeClr val="tx1"/>
                </a:solidFill>
                <a:latin typeface="Times New Roman" panose="02020603050405020304" pitchFamily="18" charset="0"/>
                <a:cs typeface="Times New Roman" panose="02020603050405020304" pitchFamily="18" charset="0"/>
              </a:rPr>
              <a:t>games to try </a:t>
            </a:r>
            <a:r>
              <a:rPr lang="en-GB" sz="2400" dirty="0">
                <a:solidFill>
                  <a:schemeClr val="tx1"/>
                </a:solidFill>
                <a:latin typeface="Times New Roman" panose="02020603050405020304" pitchFamily="18" charset="0"/>
                <a:cs typeface="Times New Roman" panose="02020603050405020304" pitchFamily="18" charset="0"/>
              </a:rPr>
              <a:t>and make  </a:t>
            </a:r>
            <a:r>
              <a:rPr lang="en-GB" sz="2400" spc="-5" dirty="0">
                <a:solidFill>
                  <a:schemeClr val="tx1"/>
                </a:solidFill>
                <a:latin typeface="Times New Roman" panose="02020603050405020304" pitchFamily="18" charset="0"/>
                <a:cs typeface="Times New Roman" panose="02020603050405020304" pitchFamily="18" charset="0"/>
              </a:rPr>
              <a:t>the game player's experience </a:t>
            </a:r>
            <a:r>
              <a:rPr lang="en-GB" sz="2400" dirty="0">
                <a:solidFill>
                  <a:schemeClr val="tx1"/>
                </a:solidFill>
                <a:latin typeface="Times New Roman" panose="02020603050405020304" pitchFamily="18" charset="0"/>
                <a:cs typeface="Times New Roman" panose="02020603050405020304" pitchFamily="18" charset="0"/>
              </a:rPr>
              <a:t>more </a:t>
            </a:r>
            <a:r>
              <a:rPr lang="en-GB" sz="2400" spc="-5" dirty="0">
                <a:solidFill>
                  <a:schemeClr val="tx1"/>
                </a:solidFill>
                <a:latin typeface="Times New Roman" panose="02020603050405020304" pitchFamily="18" charset="0"/>
                <a:cs typeface="Times New Roman" panose="02020603050405020304" pitchFamily="18" charset="0"/>
              </a:rPr>
              <a:t>interactive </a:t>
            </a:r>
            <a:r>
              <a:rPr lang="en-GB" sz="2400" dirty="0">
                <a:solidFill>
                  <a:schemeClr val="tx1"/>
                </a:solidFill>
                <a:latin typeface="Times New Roman" panose="02020603050405020304" pitchFamily="18" charset="0"/>
                <a:cs typeface="Times New Roman" panose="02020603050405020304" pitchFamily="18" charset="0"/>
              </a:rPr>
              <a:t>or  immersive.</a:t>
            </a:r>
          </a:p>
          <a:p>
            <a:pPr algn="just"/>
            <a:r>
              <a:rPr lang="en-GB" sz="2400" b="1" dirty="0">
                <a:solidFill>
                  <a:schemeClr val="tx1"/>
                </a:solidFill>
                <a:uFill>
                  <a:solidFill>
                    <a:srgbClr val="001F5F"/>
                  </a:solidFill>
                </a:uFill>
                <a:latin typeface="Times New Roman" panose="02020603050405020304" pitchFamily="18" charset="0"/>
                <a:cs typeface="Times New Roman" panose="02020603050405020304" pitchFamily="18" charset="0"/>
              </a:rPr>
              <a:t>Virtual controllers:</a:t>
            </a:r>
            <a:r>
              <a:rPr lang="en-GB" sz="2400" b="1" dirty="0">
                <a:solidFill>
                  <a:schemeClr val="tx1"/>
                </a:solidFill>
                <a:latin typeface="Times New Roman" panose="02020603050405020304" pitchFamily="18" charset="0"/>
                <a:cs typeface="Times New Roman" panose="02020603050405020304" pitchFamily="18" charset="0"/>
              </a:rPr>
              <a:t> </a:t>
            </a:r>
            <a:r>
              <a:rPr lang="en-GB" sz="2400" spc="-5" dirty="0">
                <a:solidFill>
                  <a:schemeClr val="tx1"/>
                </a:solidFill>
                <a:latin typeface="Times New Roman" panose="02020603050405020304" pitchFamily="18" charset="0"/>
                <a:cs typeface="Times New Roman" panose="02020603050405020304" pitchFamily="18" charset="0"/>
              </a:rPr>
              <a:t>For </a:t>
            </a:r>
            <a:r>
              <a:rPr lang="en-GB" sz="2400" dirty="0">
                <a:solidFill>
                  <a:schemeClr val="tx1"/>
                </a:solidFill>
                <a:latin typeface="Times New Roman" panose="02020603050405020304" pitchFamily="18" charset="0"/>
                <a:cs typeface="Times New Roman" panose="02020603050405020304" pitchFamily="18" charset="0"/>
              </a:rPr>
              <a:t>systems where </a:t>
            </a:r>
            <a:r>
              <a:rPr lang="en-GB" sz="2400" spc="-5" dirty="0">
                <a:solidFill>
                  <a:schemeClr val="tx1"/>
                </a:solidFill>
                <a:latin typeface="Times New Roman" panose="02020603050405020304" pitchFamily="18" charset="0"/>
                <a:cs typeface="Times New Roman" panose="02020603050405020304" pitchFamily="18" charset="0"/>
              </a:rPr>
              <a:t>the </a:t>
            </a:r>
            <a:r>
              <a:rPr lang="en-GB" sz="2400" dirty="0">
                <a:solidFill>
                  <a:schemeClr val="tx1"/>
                </a:solidFill>
                <a:latin typeface="Times New Roman" panose="02020603050405020304" pitchFamily="18" charset="0"/>
                <a:cs typeface="Times New Roman" panose="02020603050405020304" pitchFamily="18" charset="0"/>
              </a:rPr>
              <a:t>act of </a:t>
            </a:r>
            <a:r>
              <a:rPr lang="en-GB" sz="2400" spc="-5" dirty="0">
                <a:solidFill>
                  <a:schemeClr val="tx1"/>
                </a:solidFill>
                <a:latin typeface="Times New Roman" panose="02020603050405020304" pitchFamily="18" charset="0"/>
                <a:cs typeface="Times New Roman" panose="02020603050405020304" pitchFamily="18" charset="0"/>
              </a:rPr>
              <a:t>finding </a:t>
            </a:r>
            <a:r>
              <a:rPr lang="en-GB" sz="2400" dirty="0">
                <a:solidFill>
                  <a:schemeClr val="tx1"/>
                </a:solidFill>
                <a:latin typeface="Times New Roman" panose="02020603050405020304" pitchFamily="18" charset="0"/>
                <a:cs typeface="Times New Roman" panose="02020603050405020304" pitchFamily="18" charset="0"/>
              </a:rPr>
              <a:t>or  </a:t>
            </a:r>
            <a:r>
              <a:rPr lang="en-GB" sz="2400" spc="-5" dirty="0">
                <a:solidFill>
                  <a:schemeClr val="tx1"/>
                </a:solidFill>
                <a:latin typeface="Times New Roman" panose="02020603050405020304" pitchFamily="18" charset="0"/>
                <a:cs typeface="Times New Roman" panose="02020603050405020304" pitchFamily="18" charset="0"/>
              </a:rPr>
              <a:t>acquiring </a:t>
            </a:r>
            <a:r>
              <a:rPr lang="en-GB" sz="2400" dirty="0">
                <a:solidFill>
                  <a:schemeClr val="tx1"/>
                </a:solidFill>
                <a:latin typeface="Times New Roman" panose="02020603050405020304" pitchFamily="18" charset="0"/>
                <a:cs typeface="Times New Roman" panose="02020603050405020304" pitchFamily="18" charset="0"/>
              </a:rPr>
              <a:t>a </a:t>
            </a:r>
            <a:r>
              <a:rPr lang="en-GB" sz="2400" spc="-5" dirty="0">
                <a:solidFill>
                  <a:schemeClr val="tx1"/>
                </a:solidFill>
                <a:latin typeface="Times New Roman" panose="02020603050405020304" pitchFamily="18" charset="0"/>
                <a:cs typeface="Times New Roman" panose="02020603050405020304" pitchFamily="18" charset="0"/>
              </a:rPr>
              <a:t>physical controller </a:t>
            </a:r>
            <a:r>
              <a:rPr lang="en-GB" sz="2400" dirty="0">
                <a:solidFill>
                  <a:schemeClr val="tx1"/>
                </a:solidFill>
                <a:latin typeface="Times New Roman" panose="02020603050405020304" pitchFamily="18" charset="0"/>
                <a:cs typeface="Times New Roman" panose="02020603050405020304" pitchFamily="18" charset="0"/>
              </a:rPr>
              <a:t>could </a:t>
            </a:r>
            <a:r>
              <a:rPr lang="en-GB" sz="2400" spc="-5" dirty="0">
                <a:solidFill>
                  <a:schemeClr val="tx1"/>
                </a:solidFill>
                <a:latin typeface="Times New Roman" panose="02020603050405020304" pitchFamily="18" charset="0"/>
                <a:cs typeface="Times New Roman" panose="02020603050405020304" pitchFamily="18" charset="0"/>
              </a:rPr>
              <a:t>require too </a:t>
            </a:r>
            <a:r>
              <a:rPr lang="en-GB" sz="2400" dirty="0">
                <a:solidFill>
                  <a:schemeClr val="tx1"/>
                </a:solidFill>
                <a:latin typeface="Times New Roman" panose="02020603050405020304" pitchFamily="18" charset="0"/>
                <a:cs typeface="Times New Roman" panose="02020603050405020304" pitchFamily="18" charset="0"/>
              </a:rPr>
              <a:t>much  </a:t>
            </a:r>
            <a:r>
              <a:rPr lang="en-GB" sz="2400" spc="-5" dirty="0">
                <a:solidFill>
                  <a:schemeClr val="tx1"/>
                </a:solidFill>
                <a:latin typeface="Times New Roman" panose="02020603050405020304" pitchFamily="18" charset="0"/>
                <a:cs typeface="Times New Roman" panose="02020603050405020304" pitchFamily="18" charset="0"/>
              </a:rPr>
              <a:t>time, gestures </a:t>
            </a:r>
            <a:r>
              <a:rPr lang="en-GB" sz="2400" dirty="0">
                <a:solidFill>
                  <a:schemeClr val="tx1"/>
                </a:solidFill>
                <a:latin typeface="Times New Roman" panose="02020603050405020304" pitchFamily="18" charset="0"/>
                <a:cs typeface="Times New Roman" panose="02020603050405020304" pitchFamily="18" charset="0"/>
              </a:rPr>
              <a:t>can </a:t>
            </a:r>
            <a:r>
              <a:rPr lang="en-GB" sz="2400" spc="-5" dirty="0">
                <a:solidFill>
                  <a:schemeClr val="tx1"/>
                </a:solidFill>
                <a:latin typeface="Times New Roman" panose="02020603050405020304" pitchFamily="18" charset="0"/>
                <a:cs typeface="Times New Roman" panose="02020603050405020304" pitchFamily="18" charset="0"/>
              </a:rPr>
              <a:t>be used </a:t>
            </a:r>
            <a:r>
              <a:rPr lang="en-GB" sz="2400" dirty="0">
                <a:solidFill>
                  <a:schemeClr val="tx1"/>
                </a:solidFill>
                <a:latin typeface="Times New Roman" panose="02020603050405020304" pitchFamily="18" charset="0"/>
                <a:cs typeface="Times New Roman" panose="02020603050405020304" pitchFamily="18" charset="0"/>
              </a:rPr>
              <a:t>as an alternative </a:t>
            </a:r>
            <a:r>
              <a:rPr lang="en-GB" sz="2400" spc="-5" dirty="0">
                <a:solidFill>
                  <a:schemeClr val="tx1"/>
                </a:solidFill>
                <a:latin typeface="Times New Roman" panose="02020603050405020304" pitchFamily="18" charset="0"/>
                <a:cs typeface="Times New Roman" panose="02020603050405020304" pitchFamily="18" charset="0"/>
              </a:rPr>
              <a:t>control  mechanism. </a:t>
            </a:r>
            <a:endParaRPr lang="en-IN" sz="2400" dirty="0"/>
          </a:p>
        </p:txBody>
      </p:sp>
      <p:pic>
        <p:nvPicPr>
          <p:cNvPr id="8" name="Picture 7">
            <a:extLst>
              <a:ext uri="{FF2B5EF4-FFF2-40B4-BE49-F238E27FC236}">
                <a16:creationId xmlns:a16="http://schemas.microsoft.com/office/drawing/2014/main" id="{0306C4FB-77B5-4E48-AD3F-BF29F77A9A17}"/>
              </a:ext>
            </a:extLst>
          </p:cNvPr>
          <p:cNvPicPr>
            <a:picLocks noChangeAspect="1"/>
          </p:cNvPicPr>
          <p:nvPr/>
        </p:nvPicPr>
        <p:blipFill>
          <a:blip r:embed="rId2"/>
          <a:stretch>
            <a:fillRect/>
          </a:stretch>
        </p:blipFill>
        <p:spPr>
          <a:xfrm>
            <a:off x="6565957" y="3473026"/>
            <a:ext cx="4778635" cy="2684626"/>
          </a:xfrm>
          <a:prstGeom prst="rect">
            <a:avLst/>
          </a:prstGeom>
        </p:spPr>
      </p:pic>
    </p:spTree>
    <p:extLst>
      <p:ext uri="{BB962C8B-B14F-4D97-AF65-F5344CB8AC3E}">
        <p14:creationId xmlns:p14="http://schemas.microsoft.com/office/powerpoint/2010/main" val="3712772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E8F5EC-2547-4AE8-9D6E-FBF50B08C52D}"/>
              </a:ext>
            </a:extLst>
          </p:cNvPr>
          <p:cNvSpPr>
            <a:spLocks noGrp="1"/>
          </p:cNvSpPr>
          <p:nvPr>
            <p:ph idx="1"/>
          </p:nvPr>
        </p:nvSpPr>
        <p:spPr>
          <a:xfrm>
            <a:off x="2523652" y="978815"/>
            <a:ext cx="8915400" cy="5694218"/>
          </a:xfrm>
        </p:spPr>
        <p:txBody>
          <a:bodyPr>
            <a:noAutofit/>
          </a:bodyPr>
          <a:lstStyle/>
          <a:p>
            <a:pPr marL="424180" marR="5080" indent="-30480" algn="just">
              <a:lnSpc>
                <a:spcPct val="100000"/>
              </a:lnSpc>
              <a:spcBef>
                <a:spcPts val="100"/>
              </a:spcBef>
            </a:pPr>
            <a:r>
              <a:rPr lang="en-GB" sz="2400" b="1" dirty="0">
                <a:solidFill>
                  <a:schemeClr val="tx1"/>
                </a:solidFill>
                <a:uFill>
                  <a:solidFill>
                    <a:srgbClr val="001F5F"/>
                  </a:solidFill>
                </a:uFill>
                <a:latin typeface="Times New Roman" panose="02020603050405020304" pitchFamily="18" charset="0"/>
                <a:cs typeface="Times New Roman" panose="02020603050405020304" pitchFamily="18" charset="0"/>
              </a:rPr>
              <a:t>Sing language </a:t>
            </a:r>
            <a:r>
              <a:rPr lang="en-GB" sz="2400" b="1" spc="-5" dirty="0">
                <a:solidFill>
                  <a:schemeClr val="tx1"/>
                </a:solidFill>
                <a:uFill>
                  <a:solidFill>
                    <a:srgbClr val="001F5F"/>
                  </a:solidFill>
                </a:uFill>
                <a:latin typeface="Times New Roman" panose="02020603050405020304" pitchFamily="18" charset="0"/>
                <a:cs typeface="Times New Roman" panose="02020603050405020304" pitchFamily="18" charset="0"/>
              </a:rPr>
              <a:t>recognition:</a:t>
            </a:r>
            <a:r>
              <a:rPr lang="en-GB" sz="2400" b="1" spc="-5" dirty="0">
                <a:solidFill>
                  <a:schemeClr val="tx1"/>
                </a:solidFill>
                <a:latin typeface="Times New Roman" panose="02020603050405020304" pitchFamily="18" charset="0"/>
                <a:cs typeface="Times New Roman" panose="02020603050405020304" pitchFamily="18" charset="0"/>
              </a:rPr>
              <a:t> </a:t>
            </a:r>
            <a:r>
              <a:rPr lang="en-GB" sz="2400" dirty="0">
                <a:solidFill>
                  <a:schemeClr val="tx1"/>
                </a:solidFill>
                <a:latin typeface="Times New Roman" panose="02020603050405020304" pitchFamily="18" charset="0"/>
                <a:cs typeface="Times New Roman" panose="02020603050405020304" pitchFamily="18" charset="0"/>
              </a:rPr>
              <a:t>Just as speech </a:t>
            </a:r>
            <a:r>
              <a:rPr lang="en-GB" sz="2400" spc="-5" dirty="0">
                <a:solidFill>
                  <a:schemeClr val="tx1"/>
                </a:solidFill>
                <a:latin typeface="Times New Roman" panose="02020603050405020304" pitchFamily="18" charset="0"/>
                <a:cs typeface="Times New Roman" panose="02020603050405020304" pitchFamily="18" charset="0"/>
              </a:rPr>
              <a:t>recognition </a:t>
            </a:r>
            <a:r>
              <a:rPr lang="en-GB" sz="2400" dirty="0">
                <a:solidFill>
                  <a:schemeClr val="tx1"/>
                </a:solidFill>
                <a:latin typeface="Times New Roman" panose="02020603050405020304" pitchFamily="18" charset="0"/>
                <a:cs typeface="Times New Roman" panose="02020603050405020304" pitchFamily="18" charset="0"/>
              </a:rPr>
              <a:t>can  </a:t>
            </a:r>
            <a:r>
              <a:rPr lang="en-GB" sz="2400" spc="-5" dirty="0">
                <a:solidFill>
                  <a:schemeClr val="tx1"/>
                </a:solidFill>
                <a:latin typeface="Times New Roman" panose="02020603050405020304" pitchFamily="18" charset="0"/>
                <a:cs typeface="Times New Roman" panose="02020603050405020304" pitchFamily="18" charset="0"/>
              </a:rPr>
              <a:t>transcribe speech to text, </a:t>
            </a:r>
            <a:r>
              <a:rPr lang="en-GB" sz="2400" dirty="0">
                <a:solidFill>
                  <a:schemeClr val="tx1"/>
                </a:solidFill>
                <a:latin typeface="Times New Roman" panose="02020603050405020304" pitchFamily="18" charset="0"/>
                <a:cs typeface="Times New Roman" panose="02020603050405020304" pitchFamily="18" charset="0"/>
              </a:rPr>
              <a:t>certain </a:t>
            </a:r>
            <a:r>
              <a:rPr lang="en-GB" sz="2400" spc="-5" dirty="0">
                <a:solidFill>
                  <a:schemeClr val="tx1"/>
                </a:solidFill>
                <a:latin typeface="Times New Roman" panose="02020603050405020304" pitchFamily="18" charset="0"/>
                <a:cs typeface="Times New Roman" panose="02020603050405020304" pitchFamily="18" charset="0"/>
              </a:rPr>
              <a:t>types </a:t>
            </a:r>
            <a:r>
              <a:rPr lang="en-GB" sz="2400" dirty="0">
                <a:solidFill>
                  <a:schemeClr val="tx1"/>
                </a:solidFill>
                <a:latin typeface="Times New Roman" panose="02020603050405020304" pitchFamily="18" charset="0"/>
                <a:cs typeface="Times New Roman" panose="02020603050405020304" pitchFamily="18" charset="0"/>
              </a:rPr>
              <a:t>of </a:t>
            </a:r>
            <a:r>
              <a:rPr lang="en-GB" sz="2400" spc="-5" dirty="0">
                <a:solidFill>
                  <a:schemeClr val="tx1"/>
                </a:solidFill>
                <a:latin typeface="Times New Roman" panose="02020603050405020304" pitchFamily="18" charset="0"/>
                <a:cs typeface="Times New Roman" panose="02020603050405020304" pitchFamily="18" charset="0"/>
              </a:rPr>
              <a:t>gesture  </a:t>
            </a:r>
            <a:r>
              <a:rPr lang="en-GB" sz="2400" dirty="0">
                <a:solidFill>
                  <a:schemeClr val="tx1"/>
                </a:solidFill>
                <a:latin typeface="Times New Roman" panose="02020603050405020304" pitchFamily="18" charset="0"/>
                <a:cs typeface="Times New Roman" panose="02020603050405020304" pitchFamily="18" charset="0"/>
              </a:rPr>
              <a:t>recognition </a:t>
            </a:r>
            <a:r>
              <a:rPr lang="en-GB" sz="2400" spc="-5" dirty="0">
                <a:solidFill>
                  <a:schemeClr val="tx1"/>
                </a:solidFill>
                <a:latin typeface="Times New Roman" panose="02020603050405020304" pitchFamily="18" charset="0"/>
                <a:cs typeface="Times New Roman" panose="02020603050405020304" pitchFamily="18" charset="0"/>
              </a:rPr>
              <a:t>software </a:t>
            </a:r>
            <a:r>
              <a:rPr lang="en-GB" sz="2400" dirty="0">
                <a:solidFill>
                  <a:schemeClr val="tx1"/>
                </a:solidFill>
                <a:latin typeface="Times New Roman" panose="02020603050405020304" pitchFamily="18" charset="0"/>
                <a:cs typeface="Times New Roman" panose="02020603050405020304" pitchFamily="18" charset="0"/>
              </a:rPr>
              <a:t>can </a:t>
            </a:r>
            <a:r>
              <a:rPr lang="en-GB" sz="2400" spc="-5" dirty="0">
                <a:solidFill>
                  <a:schemeClr val="tx1"/>
                </a:solidFill>
                <a:latin typeface="Times New Roman" panose="02020603050405020304" pitchFamily="18" charset="0"/>
                <a:cs typeface="Times New Roman" panose="02020603050405020304" pitchFamily="18" charset="0"/>
              </a:rPr>
              <a:t>transcribe the </a:t>
            </a:r>
            <a:r>
              <a:rPr lang="en-GB" sz="2400" dirty="0">
                <a:solidFill>
                  <a:schemeClr val="tx1"/>
                </a:solidFill>
                <a:latin typeface="Times New Roman" panose="02020603050405020304" pitchFamily="18" charset="0"/>
                <a:cs typeface="Times New Roman" panose="02020603050405020304" pitchFamily="18" charset="0"/>
              </a:rPr>
              <a:t>symbols  represented </a:t>
            </a:r>
            <a:r>
              <a:rPr lang="en-GB" sz="2400" spc="-5" dirty="0">
                <a:solidFill>
                  <a:schemeClr val="tx1"/>
                </a:solidFill>
                <a:latin typeface="Times New Roman" panose="02020603050405020304" pitchFamily="18" charset="0"/>
                <a:cs typeface="Times New Roman" panose="02020603050405020304" pitchFamily="18" charset="0"/>
              </a:rPr>
              <a:t>through </a:t>
            </a:r>
            <a:r>
              <a:rPr lang="en-GB" sz="2400" dirty="0">
                <a:solidFill>
                  <a:schemeClr val="tx1"/>
                </a:solidFill>
                <a:uFill>
                  <a:solidFill>
                    <a:srgbClr val="0000FF"/>
                  </a:solidFill>
                </a:uFill>
                <a:latin typeface="Times New Roman" panose="02020603050405020304" pitchFamily="18" charset="0"/>
                <a:cs typeface="Times New Roman" panose="02020603050405020304" pitchFamily="18" charset="0"/>
              </a:rPr>
              <a:t>sign </a:t>
            </a:r>
            <a:r>
              <a:rPr lang="en-GB" sz="2400" spc="-5" dirty="0">
                <a:solidFill>
                  <a:schemeClr val="tx1"/>
                </a:solidFill>
                <a:uFill>
                  <a:solidFill>
                    <a:srgbClr val="0000FF"/>
                  </a:solidFill>
                </a:uFill>
                <a:latin typeface="Times New Roman" panose="02020603050405020304" pitchFamily="18" charset="0"/>
                <a:cs typeface="Times New Roman" panose="02020603050405020304" pitchFamily="18" charset="0"/>
              </a:rPr>
              <a:t>language </a:t>
            </a:r>
            <a:r>
              <a:rPr lang="en-GB" sz="2400" spc="-5" dirty="0">
                <a:solidFill>
                  <a:schemeClr val="tx1"/>
                </a:solidFill>
                <a:latin typeface="Times New Roman" panose="02020603050405020304" pitchFamily="18" charset="0"/>
                <a:cs typeface="Times New Roman" panose="02020603050405020304" pitchFamily="18" charset="0"/>
              </a:rPr>
              <a:t>into</a:t>
            </a:r>
            <a:r>
              <a:rPr lang="en-GB" sz="2400" spc="50" dirty="0">
                <a:solidFill>
                  <a:schemeClr val="tx1"/>
                </a:solidFill>
                <a:latin typeface="Times New Roman" panose="02020603050405020304" pitchFamily="18" charset="0"/>
                <a:cs typeface="Times New Roman" panose="02020603050405020304" pitchFamily="18" charset="0"/>
              </a:rPr>
              <a:t> </a:t>
            </a:r>
            <a:r>
              <a:rPr lang="en-GB" sz="2400" spc="-5" dirty="0">
                <a:solidFill>
                  <a:schemeClr val="tx1"/>
                </a:solidFill>
                <a:latin typeface="Times New Roman" panose="02020603050405020304" pitchFamily="18" charset="0"/>
                <a:cs typeface="Times New Roman" panose="02020603050405020304" pitchFamily="18" charset="0"/>
              </a:rPr>
              <a:t>text.</a:t>
            </a:r>
          </a:p>
        </p:txBody>
      </p:sp>
      <p:pic>
        <p:nvPicPr>
          <p:cNvPr id="4" name="Picture 3">
            <a:extLst>
              <a:ext uri="{FF2B5EF4-FFF2-40B4-BE49-F238E27FC236}">
                <a16:creationId xmlns:a16="http://schemas.microsoft.com/office/drawing/2014/main" id="{A3990E39-4913-4B2E-B768-5FA44FBC476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039899" y="2766694"/>
            <a:ext cx="5159520" cy="2991939"/>
          </a:xfrm>
          <a:prstGeom prst="rect">
            <a:avLst/>
          </a:prstGeom>
          <a:noFill/>
        </p:spPr>
      </p:pic>
    </p:spTree>
    <p:extLst>
      <p:ext uri="{BB962C8B-B14F-4D97-AF65-F5344CB8AC3E}">
        <p14:creationId xmlns:p14="http://schemas.microsoft.com/office/powerpoint/2010/main" val="980645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E8F5EC-2547-4AE8-9D6E-FBF50B08C52D}"/>
              </a:ext>
            </a:extLst>
          </p:cNvPr>
          <p:cNvSpPr>
            <a:spLocks noGrp="1"/>
          </p:cNvSpPr>
          <p:nvPr>
            <p:ph idx="1"/>
          </p:nvPr>
        </p:nvSpPr>
        <p:spPr>
          <a:xfrm>
            <a:off x="2565216" y="942802"/>
            <a:ext cx="8915400" cy="4335780"/>
          </a:xfrm>
        </p:spPr>
        <p:txBody>
          <a:bodyPr>
            <a:noAutofit/>
          </a:bodyPr>
          <a:lstStyle/>
          <a:p>
            <a:pPr marL="424180" marR="5080" indent="-30480" algn="just">
              <a:lnSpc>
                <a:spcPct val="100000"/>
              </a:lnSpc>
              <a:spcBef>
                <a:spcPts val="100"/>
              </a:spcBef>
            </a:pPr>
            <a:r>
              <a:rPr lang="en-GB" sz="2400" b="1" spc="-5" dirty="0">
                <a:solidFill>
                  <a:schemeClr val="tx1"/>
                </a:solidFill>
                <a:uFill>
                  <a:solidFill>
                    <a:srgbClr val="001F5F"/>
                  </a:solidFill>
                </a:uFill>
                <a:latin typeface="Times New Roman" panose="02020603050405020304" pitchFamily="18" charset="0"/>
                <a:cs typeface="Times New Roman" panose="02020603050405020304" pitchFamily="18" charset="0"/>
              </a:rPr>
              <a:t>For training and controlling </a:t>
            </a:r>
            <a:r>
              <a:rPr lang="en-GB" sz="2400" b="1" dirty="0">
                <a:solidFill>
                  <a:schemeClr val="tx1"/>
                </a:solidFill>
                <a:uFill>
                  <a:solidFill>
                    <a:srgbClr val="001F5F"/>
                  </a:solidFill>
                </a:uFill>
                <a:latin typeface="Times New Roman" panose="02020603050405020304" pitchFamily="18" charset="0"/>
                <a:cs typeface="Times New Roman" panose="02020603050405020304" pitchFamily="18" charset="0"/>
              </a:rPr>
              <a:t>socially assistive </a:t>
            </a:r>
            <a:r>
              <a:rPr lang="en-GB" sz="2400" b="1" spc="-5" dirty="0">
                <a:solidFill>
                  <a:schemeClr val="tx1"/>
                </a:solidFill>
                <a:uFill>
                  <a:solidFill>
                    <a:srgbClr val="001F5F"/>
                  </a:solidFill>
                </a:uFill>
                <a:latin typeface="Times New Roman" panose="02020603050405020304" pitchFamily="18" charset="0"/>
                <a:cs typeface="Times New Roman" panose="02020603050405020304" pitchFamily="18" charset="0"/>
              </a:rPr>
              <a:t>robotics</a:t>
            </a:r>
            <a:r>
              <a:rPr lang="en-GB" sz="2400" spc="-5" dirty="0">
                <a:solidFill>
                  <a:schemeClr val="tx1"/>
                </a:solidFill>
                <a:uFill>
                  <a:solidFill>
                    <a:srgbClr val="001F5F"/>
                  </a:solidFill>
                </a:uFill>
                <a:latin typeface="Times New Roman" panose="02020603050405020304" pitchFamily="18" charset="0"/>
                <a:cs typeface="Times New Roman" panose="02020603050405020304" pitchFamily="18" charset="0"/>
              </a:rPr>
              <a:t>:</a:t>
            </a:r>
            <a:r>
              <a:rPr lang="en-GB" sz="2400" spc="-5" dirty="0">
                <a:solidFill>
                  <a:schemeClr val="tx1"/>
                </a:solidFill>
                <a:latin typeface="Times New Roman" panose="02020603050405020304" pitchFamily="18" charset="0"/>
                <a:cs typeface="Times New Roman" panose="02020603050405020304" pitchFamily="18" charset="0"/>
              </a:rPr>
              <a:t>          </a:t>
            </a:r>
            <a:r>
              <a:rPr lang="en-GB" sz="2400" dirty="0">
                <a:solidFill>
                  <a:schemeClr val="tx1"/>
                </a:solidFill>
                <a:latin typeface="Times New Roman" panose="02020603050405020304" pitchFamily="18" charset="0"/>
                <a:cs typeface="Times New Roman" panose="02020603050405020304" pitchFamily="18" charset="0"/>
              </a:rPr>
              <a:t>By </a:t>
            </a:r>
            <a:r>
              <a:rPr lang="en-GB" sz="2400" spc="-5" dirty="0">
                <a:solidFill>
                  <a:schemeClr val="tx1"/>
                </a:solidFill>
                <a:latin typeface="Times New Roman" panose="02020603050405020304" pitchFamily="18" charset="0"/>
                <a:cs typeface="Times New Roman" panose="02020603050405020304" pitchFamily="18" charset="0"/>
              </a:rPr>
              <a:t>using proper </a:t>
            </a:r>
            <a:r>
              <a:rPr lang="en-GB" sz="2400" dirty="0">
                <a:solidFill>
                  <a:schemeClr val="tx1"/>
                </a:solidFill>
                <a:latin typeface="Times New Roman" panose="02020603050405020304" pitchFamily="18" charset="0"/>
                <a:cs typeface="Times New Roman" panose="02020603050405020304" pitchFamily="18" charset="0"/>
              </a:rPr>
              <a:t>sensors  (accelerometers and </a:t>
            </a:r>
            <a:r>
              <a:rPr lang="en-GB" sz="2400" spc="-5" dirty="0">
                <a:solidFill>
                  <a:schemeClr val="tx1"/>
                </a:solidFill>
                <a:latin typeface="Times New Roman" panose="02020603050405020304" pitchFamily="18" charset="0"/>
                <a:cs typeface="Times New Roman" panose="02020603050405020304" pitchFamily="18" charset="0"/>
              </a:rPr>
              <a:t>gyros) </a:t>
            </a:r>
            <a:r>
              <a:rPr lang="en-GB" sz="2400" dirty="0">
                <a:solidFill>
                  <a:schemeClr val="tx1"/>
                </a:solidFill>
                <a:latin typeface="Times New Roman" panose="02020603050405020304" pitchFamily="18" charset="0"/>
                <a:cs typeface="Times New Roman" panose="02020603050405020304" pitchFamily="18" charset="0"/>
              </a:rPr>
              <a:t>worn on </a:t>
            </a:r>
            <a:r>
              <a:rPr lang="en-GB" sz="2400" spc="-5" dirty="0">
                <a:solidFill>
                  <a:schemeClr val="tx1"/>
                </a:solidFill>
                <a:latin typeface="Times New Roman" panose="02020603050405020304" pitchFamily="18" charset="0"/>
                <a:cs typeface="Times New Roman" panose="02020603050405020304" pitchFamily="18" charset="0"/>
              </a:rPr>
              <a:t>the </a:t>
            </a:r>
            <a:r>
              <a:rPr lang="en-GB" sz="2400" dirty="0">
                <a:solidFill>
                  <a:schemeClr val="tx1"/>
                </a:solidFill>
                <a:latin typeface="Times New Roman" panose="02020603050405020304" pitchFamily="18" charset="0"/>
                <a:cs typeface="Times New Roman" panose="02020603050405020304" pitchFamily="18" charset="0"/>
              </a:rPr>
              <a:t>body of a </a:t>
            </a:r>
            <a:r>
              <a:rPr lang="en-GB" sz="2400" spc="-5" dirty="0">
                <a:solidFill>
                  <a:schemeClr val="tx1"/>
                </a:solidFill>
                <a:latin typeface="Times New Roman" panose="02020603050405020304" pitchFamily="18" charset="0"/>
                <a:cs typeface="Times New Roman" panose="02020603050405020304" pitchFamily="18" charset="0"/>
              </a:rPr>
              <a:t>patient  </a:t>
            </a:r>
            <a:r>
              <a:rPr lang="en-GB" sz="2400" dirty="0">
                <a:solidFill>
                  <a:schemeClr val="tx1"/>
                </a:solidFill>
                <a:latin typeface="Times New Roman" panose="02020603050405020304" pitchFamily="18" charset="0"/>
                <a:cs typeface="Times New Roman" panose="02020603050405020304" pitchFamily="18" charset="0"/>
              </a:rPr>
              <a:t>and by </a:t>
            </a:r>
            <a:r>
              <a:rPr lang="en-GB" sz="2400" spc="-5" dirty="0">
                <a:solidFill>
                  <a:schemeClr val="tx1"/>
                </a:solidFill>
                <a:latin typeface="Times New Roman" panose="02020603050405020304" pitchFamily="18" charset="0"/>
                <a:cs typeface="Times New Roman" panose="02020603050405020304" pitchFamily="18" charset="0"/>
              </a:rPr>
              <a:t>reading the </a:t>
            </a:r>
            <a:r>
              <a:rPr lang="en-GB" sz="2400" dirty="0">
                <a:solidFill>
                  <a:schemeClr val="tx1"/>
                </a:solidFill>
                <a:latin typeface="Times New Roman" panose="02020603050405020304" pitchFamily="18" charset="0"/>
                <a:cs typeface="Times New Roman" panose="02020603050405020304" pitchFamily="18" charset="0"/>
              </a:rPr>
              <a:t>values from </a:t>
            </a:r>
            <a:r>
              <a:rPr lang="en-GB" sz="2400" spc="-5" dirty="0">
                <a:solidFill>
                  <a:schemeClr val="tx1"/>
                </a:solidFill>
                <a:latin typeface="Times New Roman" panose="02020603050405020304" pitchFamily="18" charset="0"/>
                <a:cs typeface="Times New Roman" panose="02020603050405020304" pitchFamily="18" charset="0"/>
              </a:rPr>
              <a:t>those </a:t>
            </a:r>
            <a:r>
              <a:rPr lang="en-GB" sz="2400" dirty="0">
                <a:solidFill>
                  <a:schemeClr val="tx1"/>
                </a:solidFill>
                <a:latin typeface="Times New Roman" panose="02020603050405020304" pitchFamily="18" charset="0"/>
                <a:cs typeface="Times New Roman" panose="02020603050405020304" pitchFamily="18" charset="0"/>
              </a:rPr>
              <a:t>sensors, robots can  assist </a:t>
            </a:r>
            <a:r>
              <a:rPr lang="en-GB" sz="2400" spc="-5" dirty="0">
                <a:solidFill>
                  <a:schemeClr val="tx1"/>
                </a:solidFill>
                <a:latin typeface="Times New Roman" panose="02020603050405020304" pitchFamily="18" charset="0"/>
                <a:cs typeface="Times New Roman" panose="02020603050405020304" pitchFamily="18" charset="0"/>
              </a:rPr>
              <a:t>in patient</a:t>
            </a:r>
            <a:r>
              <a:rPr lang="en-GB" sz="2400" dirty="0">
                <a:solidFill>
                  <a:schemeClr val="tx1"/>
                </a:solidFill>
                <a:latin typeface="Times New Roman" panose="02020603050405020304" pitchFamily="18" charset="0"/>
                <a:cs typeface="Times New Roman" panose="02020603050405020304" pitchFamily="18" charset="0"/>
              </a:rPr>
              <a:t> </a:t>
            </a:r>
            <a:r>
              <a:rPr lang="en-GB" sz="2400" spc="-5" dirty="0">
                <a:solidFill>
                  <a:schemeClr val="tx1"/>
                </a:solidFill>
                <a:latin typeface="Times New Roman" panose="02020603050405020304" pitchFamily="18" charset="0"/>
                <a:cs typeface="Times New Roman" panose="02020603050405020304" pitchFamily="18" charset="0"/>
              </a:rPr>
              <a:t>rehabilitation.</a:t>
            </a:r>
            <a:endParaRPr lang="en-GB" sz="2400"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9A36D9D-B495-46EE-889F-5FA2900204AA}"/>
              </a:ext>
            </a:extLst>
          </p:cNvPr>
          <p:cNvPicPr>
            <a:picLocks noChangeAspect="1"/>
          </p:cNvPicPr>
          <p:nvPr/>
        </p:nvPicPr>
        <p:blipFill>
          <a:blip r:embed="rId2"/>
          <a:stretch>
            <a:fillRect/>
          </a:stretch>
        </p:blipFill>
        <p:spPr>
          <a:xfrm>
            <a:off x="3977986" y="3110692"/>
            <a:ext cx="5166014" cy="2913632"/>
          </a:xfrm>
          <a:prstGeom prst="rect">
            <a:avLst/>
          </a:prstGeom>
        </p:spPr>
      </p:pic>
    </p:spTree>
    <p:extLst>
      <p:ext uri="{BB962C8B-B14F-4D97-AF65-F5344CB8AC3E}">
        <p14:creationId xmlns:p14="http://schemas.microsoft.com/office/powerpoint/2010/main" val="32232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06EF8-B0B4-4BD9-B95D-305A47BAF796}"/>
              </a:ext>
            </a:extLst>
          </p:cNvPr>
          <p:cNvSpPr>
            <a:spLocks noGrp="1"/>
          </p:cNvSpPr>
          <p:nvPr>
            <p:ph type="title"/>
          </p:nvPr>
        </p:nvSpPr>
        <p:spPr>
          <a:xfrm>
            <a:off x="1994852" y="2911095"/>
            <a:ext cx="8915399" cy="1035810"/>
          </a:xfrm>
        </p:spPr>
        <p:txBody>
          <a:bodyPr>
            <a:normAutofit/>
          </a:bodyPr>
          <a:lstStyle/>
          <a:p>
            <a:pPr algn="ctr"/>
            <a:r>
              <a:rPr lang="en-IN" sz="6000" b="1" dirty="0">
                <a:solidFill>
                  <a:srgbClr val="C00000"/>
                </a:solidFill>
                <a:latin typeface="Times New Roman" panose="02020603050405020304" pitchFamily="18" charset="0"/>
                <a:cs typeface="Times New Roman" panose="02020603050405020304" pitchFamily="18" charset="0"/>
              </a:rPr>
              <a:t>Thank you</a:t>
            </a:r>
            <a:endParaRPr lang="en-IN" sz="6000" dirty="0"/>
          </a:p>
        </p:txBody>
      </p:sp>
    </p:spTree>
    <p:extLst>
      <p:ext uri="{BB962C8B-B14F-4D97-AF65-F5344CB8AC3E}">
        <p14:creationId xmlns:p14="http://schemas.microsoft.com/office/powerpoint/2010/main" val="2091143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166FD-4A0F-4553-BE1E-FBEE88F474A7}"/>
              </a:ext>
            </a:extLst>
          </p:cNvPr>
          <p:cNvSpPr>
            <a:spLocks noGrp="1"/>
          </p:cNvSpPr>
          <p:nvPr>
            <p:ph type="title"/>
          </p:nvPr>
        </p:nvSpPr>
        <p:spPr/>
        <p:txBody>
          <a:bodyPr>
            <a:normAutofit/>
          </a:bodyPr>
          <a:lstStyle/>
          <a:p>
            <a:r>
              <a:rPr lang="en-IN" sz="4400" b="1" dirty="0">
                <a:solidFill>
                  <a:srgbClr val="A53010"/>
                </a:solidFill>
                <a:latin typeface="Times New Roman" panose="02020603050405020304" pitchFamily="18" charset="0"/>
                <a:cs typeface="Times New Roman" panose="02020603050405020304" pitchFamily="18" charset="0"/>
              </a:rPr>
              <a:t>What is Gesture Recognition?</a:t>
            </a:r>
            <a:endParaRPr lang="en-IN" sz="4400" dirty="0"/>
          </a:p>
        </p:txBody>
      </p:sp>
      <p:sp>
        <p:nvSpPr>
          <p:cNvPr id="3" name="Content Placeholder 2">
            <a:extLst>
              <a:ext uri="{FF2B5EF4-FFF2-40B4-BE49-F238E27FC236}">
                <a16:creationId xmlns:a16="http://schemas.microsoft.com/office/drawing/2014/main" id="{15E8F5EC-2547-4AE8-9D6E-FBF50B08C52D}"/>
              </a:ext>
            </a:extLst>
          </p:cNvPr>
          <p:cNvSpPr>
            <a:spLocks noGrp="1"/>
          </p:cNvSpPr>
          <p:nvPr>
            <p:ph idx="1"/>
          </p:nvPr>
        </p:nvSpPr>
        <p:spPr>
          <a:xfrm>
            <a:off x="2592925" y="1905000"/>
            <a:ext cx="8915400" cy="4655820"/>
          </a:xfrm>
        </p:spPr>
        <p:txBody>
          <a:bodyPr>
            <a:noAutofit/>
          </a:bodyPr>
          <a:lstStyle/>
          <a:p>
            <a:pPr marL="424180" marR="26034" indent="-412115" algn="just">
              <a:lnSpc>
                <a:spcPct val="100000"/>
              </a:lnSpc>
              <a:spcBef>
                <a:spcPts val="100"/>
              </a:spcBef>
              <a:tabLst>
                <a:tab pos="424180" algn="l"/>
              </a:tabLst>
            </a:pPr>
            <a:r>
              <a:rPr lang="en-US" sz="2400" dirty="0">
                <a:solidFill>
                  <a:schemeClr val="tx1"/>
                </a:solidFill>
                <a:latin typeface="Times New Roman" panose="02020603050405020304" pitchFamily="18" charset="0"/>
                <a:cs typeface="Times New Roman" panose="02020603050405020304" pitchFamily="18" charset="0"/>
              </a:rPr>
              <a:t>Gesture recognition is a topic in computer science and language technology with the goal of interpreting human gestures via mathematical algorithms. </a:t>
            </a:r>
          </a:p>
          <a:p>
            <a:pPr marL="424180" marR="26034" indent="-412115" algn="just">
              <a:lnSpc>
                <a:spcPct val="100000"/>
              </a:lnSpc>
              <a:spcBef>
                <a:spcPts val="100"/>
              </a:spcBef>
              <a:tabLst>
                <a:tab pos="424180" algn="l"/>
              </a:tabLst>
            </a:pPr>
            <a:r>
              <a:rPr lang="en-GB" sz="2400" dirty="0">
                <a:solidFill>
                  <a:schemeClr val="tx1"/>
                </a:solidFill>
                <a:latin typeface="Times New Roman" panose="02020603050405020304" pitchFamily="18" charset="0"/>
                <a:cs typeface="Times New Roman" panose="02020603050405020304" pitchFamily="18" charset="0"/>
              </a:rPr>
              <a:t>In </a:t>
            </a:r>
            <a:r>
              <a:rPr lang="en-GB" sz="2400" u="heavy" spc="-5" dirty="0">
                <a:solidFill>
                  <a:schemeClr val="tx1"/>
                </a:solidFill>
                <a:uFill>
                  <a:solidFill>
                    <a:srgbClr val="FFFFFF"/>
                  </a:solidFill>
                </a:uFill>
                <a:latin typeface="Times New Roman" panose="02020603050405020304" pitchFamily="18" charset="0"/>
                <a:cs typeface="Times New Roman" panose="02020603050405020304" pitchFamily="18" charset="0"/>
              </a:rPr>
              <a:t>gesture </a:t>
            </a:r>
            <a:r>
              <a:rPr lang="en-GB" sz="2400" spc="-5" dirty="0">
                <a:solidFill>
                  <a:schemeClr val="tx1"/>
                </a:solidFill>
                <a:latin typeface="Times New Roman" panose="02020603050405020304" pitchFamily="18" charset="0"/>
                <a:cs typeface="Times New Roman" panose="02020603050405020304" pitchFamily="18" charset="0"/>
              </a:rPr>
              <a:t> </a:t>
            </a:r>
            <a:r>
              <a:rPr lang="en-GB" sz="2400" u="heavy" spc="-5" dirty="0">
                <a:solidFill>
                  <a:schemeClr val="tx1"/>
                </a:solidFill>
                <a:uFill>
                  <a:solidFill>
                    <a:srgbClr val="FFFFFF"/>
                  </a:solidFill>
                </a:uFill>
                <a:latin typeface="Times New Roman" panose="02020603050405020304" pitchFamily="18" charset="0"/>
                <a:cs typeface="Times New Roman" panose="02020603050405020304" pitchFamily="18" charset="0"/>
              </a:rPr>
              <a:t>recognition</a:t>
            </a:r>
            <a:r>
              <a:rPr lang="en-GB" sz="2400" spc="-5" dirty="0">
                <a:solidFill>
                  <a:schemeClr val="tx1"/>
                </a:solidFill>
                <a:latin typeface="Times New Roman" panose="02020603050405020304" pitchFamily="18" charset="0"/>
                <a:cs typeface="Times New Roman" panose="02020603050405020304" pitchFamily="18" charset="0"/>
              </a:rPr>
              <a:t> technology, </a:t>
            </a:r>
            <a:r>
              <a:rPr lang="en-GB" sz="2400" dirty="0">
                <a:solidFill>
                  <a:schemeClr val="tx1"/>
                </a:solidFill>
                <a:latin typeface="Times New Roman" panose="02020603050405020304" pitchFamily="18" charset="0"/>
                <a:cs typeface="Times New Roman" panose="02020603050405020304" pitchFamily="18" charset="0"/>
              </a:rPr>
              <a:t>a device </a:t>
            </a:r>
            <a:r>
              <a:rPr lang="en-GB" sz="2400" spc="-5" dirty="0">
                <a:solidFill>
                  <a:schemeClr val="tx1"/>
                </a:solidFill>
                <a:latin typeface="Times New Roman" panose="02020603050405020304" pitchFamily="18" charset="0"/>
                <a:cs typeface="Times New Roman" panose="02020603050405020304" pitchFamily="18" charset="0"/>
              </a:rPr>
              <a:t>reads the </a:t>
            </a:r>
            <a:r>
              <a:rPr lang="en-GB" sz="2400" dirty="0">
                <a:solidFill>
                  <a:schemeClr val="tx1"/>
                </a:solidFill>
                <a:latin typeface="Times New Roman" panose="02020603050405020304" pitchFamily="18" charset="0"/>
                <a:cs typeface="Times New Roman" panose="02020603050405020304" pitchFamily="18" charset="0"/>
              </a:rPr>
              <a:t>movements  of </a:t>
            </a:r>
            <a:r>
              <a:rPr lang="en-GB" sz="2400" spc="-5" dirty="0">
                <a:solidFill>
                  <a:schemeClr val="tx1"/>
                </a:solidFill>
                <a:latin typeface="Times New Roman" panose="02020603050405020304" pitchFamily="18" charset="0"/>
                <a:cs typeface="Times New Roman" panose="02020603050405020304" pitchFamily="18" charset="0"/>
              </a:rPr>
              <a:t>the human body </a:t>
            </a:r>
            <a:r>
              <a:rPr lang="en-GB" sz="2400" dirty="0">
                <a:solidFill>
                  <a:schemeClr val="tx1"/>
                </a:solidFill>
                <a:latin typeface="Times New Roman" panose="02020603050405020304" pitchFamily="18" charset="0"/>
                <a:cs typeface="Times New Roman" panose="02020603050405020304" pitchFamily="18" charset="0"/>
              </a:rPr>
              <a:t>and </a:t>
            </a:r>
            <a:r>
              <a:rPr lang="en-GB" sz="2400" spc="-5" dirty="0">
                <a:solidFill>
                  <a:schemeClr val="tx1"/>
                </a:solidFill>
                <a:latin typeface="Times New Roman" panose="02020603050405020304" pitchFamily="18" charset="0"/>
                <a:cs typeface="Times New Roman" panose="02020603050405020304" pitchFamily="18" charset="0"/>
              </a:rPr>
              <a:t>communicates the </a:t>
            </a:r>
            <a:r>
              <a:rPr lang="en-GB" sz="2400" dirty="0">
                <a:solidFill>
                  <a:schemeClr val="tx1"/>
                </a:solidFill>
                <a:latin typeface="Times New Roman" panose="02020603050405020304" pitchFamily="18" charset="0"/>
                <a:cs typeface="Times New Roman" panose="02020603050405020304" pitchFamily="18" charset="0"/>
              </a:rPr>
              <a:t>data </a:t>
            </a:r>
            <a:r>
              <a:rPr lang="en-GB" sz="2400" spc="-5" dirty="0">
                <a:solidFill>
                  <a:schemeClr val="tx1"/>
                </a:solidFill>
                <a:latin typeface="Times New Roman" panose="02020603050405020304" pitchFamily="18" charset="0"/>
                <a:cs typeface="Times New Roman" panose="02020603050405020304" pitchFamily="18" charset="0"/>
              </a:rPr>
              <a:t>to </a:t>
            </a:r>
            <a:r>
              <a:rPr lang="en-GB" sz="2400" dirty="0">
                <a:solidFill>
                  <a:schemeClr val="tx1"/>
                </a:solidFill>
                <a:latin typeface="Times New Roman" panose="02020603050405020304" pitchFamily="18" charset="0"/>
                <a:cs typeface="Times New Roman" panose="02020603050405020304" pitchFamily="18" charset="0"/>
              </a:rPr>
              <a:t>a  computer </a:t>
            </a:r>
            <a:r>
              <a:rPr lang="en-GB" sz="2400" spc="-5" dirty="0">
                <a:solidFill>
                  <a:schemeClr val="tx1"/>
                </a:solidFill>
                <a:latin typeface="Times New Roman" panose="02020603050405020304" pitchFamily="18" charset="0"/>
                <a:cs typeface="Times New Roman" panose="02020603050405020304" pitchFamily="18" charset="0"/>
              </a:rPr>
              <a:t>that uses the gestures </a:t>
            </a:r>
            <a:r>
              <a:rPr lang="en-GB" sz="2400" dirty="0">
                <a:solidFill>
                  <a:schemeClr val="tx1"/>
                </a:solidFill>
                <a:latin typeface="Times New Roman" panose="02020603050405020304" pitchFamily="18" charset="0"/>
                <a:cs typeface="Times New Roman" panose="02020603050405020304" pitchFamily="18" charset="0"/>
              </a:rPr>
              <a:t>as </a:t>
            </a:r>
            <a:r>
              <a:rPr lang="en-GB" sz="2400" spc="-5" dirty="0">
                <a:solidFill>
                  <a:schemeClr val="tx1"/>
                </a:solidFill>
                <a:latin typeface="Times New Roman" panose="02020603050405020304" pitchFamily="18" charset="0"/>
                <a:cs typeface="Times New Roman" panose="02020603050405020304" pitchFamily="18" charset="0"/>
              </a:rPr>
              <a:t>input</a:t>
            </a:r>
            <a:r>
              <a:rPr lang="en-GB" sz="2400" spc="10" dirty="0">
                <a:solidFill>
                  <a:schemeClr val="tx1"/>
                </a:solidFill>
                <a:latin typeface="Times New Roman" panose="02020603050405020304" pitchFamily="18" charset="0"/>
                <a:cs typeface="Times New Roman" panose="02020603050405020304" pitchFamily="18" charset="0"/>
              </a:rPr>
              <a:t> </a:t>
            </a:r>
            <a:r>
              <a:rPr lang="en-GB" sz="2400" spc="-5" dirty="0">
                <a:solidFill>
                  <a:schemeClr val="tx1"/>
                </a:solidFill>
                <a:latin typeface="Times New Roman" panose="02020603050405020304" pitchFamily="18" charset="0"/>
                <a:cs typeface="Times New Roman" panose="02020603050405020304" pitchFamily="18" charset="0"/>
              </a:rPr>
              <a:t>to</a:t>
            </a:r>
            <a:r>
              <a:rPr lang="en-GB" sz="2400" dirty="0">
                <a:solidFill>
                  <a:schemeClr val="tx1"/>
                </a:solidFill>
                <a:latin typeface="Times New Roman" panose="02020603050405020304" pitchFamily="18" charset="0"/>
                <a:cs typeface="Times New Roman" panose="02020603050405020304" pitchFamily="18" charset="0"/>
              </a:rPr>
              <a:t> </a:t>
            </a:r>
            <a:r>
              <a:rPr lang="en-GB" sz="2400" spc="-5" dirty="0">
                <a:solidFill>
                  <a:schemeClr val="tx1"/>
                </a:solidFill>
                <a:latin typeface="Times New Roman" panose="02020603050405020304" pitchFamily="18" charset="0"/>
                <a:cs typeface="Times New Roman" panose="02020603050405020304" pitchFamily="18" charset="0"/>
              </a:rPr>
              <a:t>control </a:t>
            </a:r>
            <a:r>
              <a:rPr lang="en-GB" sz="2400" dirty="0">
                <a:solidFill>
                  <a:schemeClr val="tx1"/>
                </a:solidFill>
                <a:uFill>
                  <a:solidFill>
                    <a:srgbClr val="0000FF"/>
                  </a:solidFill>
                </a:uFill>
                <a:latin typeface="Times New Roman" panose="02020603050405020304" pitchFamily="18" charset="0"/>
                <a:cs typeface="Times New Roman" panose="02020603050405020304" pitchFamily="18" charset="0"/>
              </a:rPr>
              <a:t>devices or  </a:t>
            </a:r>
            <a:r>
              <a:rPr lang="en-GB" sz="2400" spc="-5" dirty="0">
                <a:solidFill>
                  <a:schemeClr val="tx1"/>
                </a:solidFill>
                <a:uFill>
                  <a:solidFill>
                    <a:srgbClr val="0000FF"/>
                  </a:solidFill>
                </a:uFill>
                <a:latin typeface="Times New Roman" panose="02020603050405020304" pitchFamily="18" charset="0"/>
                <a:cs typeface="Times New Roman" panose="02020603050405020304" pitchFamily="18" charset="0"/>
              </a:rPr>
              <a:t>applications</a:t>
            </a:r>
            <a:r>
              <a:rPr lang="en-GB" sz="2400" spc="-5" dirty="0">
                <a:solidFill>
                  <a:schemeClr val="tx1"/>
                </a:solidFill>
                <a:latin typeface="Times New Roman" panose="02020603050405020304" pitchFamily="18" charset="0"/>
                <a:cs typeface="Times New Roman" panose="02020603050405020304" pitchFamily="18" charset="0"/>
              </a:rPr>
              <a:t>.</a:t>
            </a:r>
            <a:endParaRPr lang="en-GB" sz="2400" dirty="0">
              <a:solidFill>
                <a:schemeClr val="tx1"/>
              </a:solidFill>
              <a:latin typeface="Times New Roman" panose="02020603050405020304" pitchFamily="18" charset="0"/>
              <a:cs typeface="Times New Roman" panose="02020603050405020304" pitchFamily="18" charset="0"/>
            </a:endParaRPr>
          </a:p>
          <a:p>
            <a:pPr marL="424180" marR="5080" indent="-412115" algn="just">
              <a:spcBef>
                <a:spcPts val="575"/>
              </a:spcBef>
              <a:tabLst>
                <a:tab pos="500380" algn="l"/>
              </a:tabLst>
            </a:pPr>
            <a:r>
              <a:rPr lang="en-GB" sz="2400" spc="-5" dirty="0">
                <a:solidFill>
                  <a:schemeClr val="tx1"/>
                </a:solidFill>
                <a:latin typeface="Times New Roman" panose="02020603050405020304" pitchFamily="18" charset="0"/>
                <a:cs typeface="Times New Roman" panose="02020603050405020304" pitchFamily="18" charset="0"/>
              </a:rPr>
              <a:t>Mostly Gesture recognition means </a:t>
            </a:r>
            <a:r>
              <a:rPr lang="en-GB" sz="2400" dirty="0">
                <a:solidFill>
                  <a:schemeClr val="tx1"/>
                </a:solidFill>
                <a:latin typeface="Times New Roman" panose="02020603050405020304" pitchFamily="18" charset="0"/>
                <a:cs typeface="Times New Roman" panose="02020603050405020304" pitchFamily="18" charset="0"/>
              </a:rPr>
              <a:t>enabling </a:t>
            </a:r>
            <a:r>
              <a:rPr lang="en-GB" sz="2400" spc="-5" dirty="0">
                <a:solidFill>
                  <a:schemeClr val="tx1"/>
                </a:solidFill>
                <a:latin typeface="Times New Roman" panose="02020603050405020304" pitchFamily="18" charset="0"/>
                <a:cs typeface="Times New Roman" panose="02020603050405020304" pitchFamily="18" charset="0"/>
              </a:rPr>
              <a:t>humans to </a:t>
            </a:r>
            <a:r>
              <a:rPr lang="en-GB" sz="2400" dirty="0">
                <a:solidFill>
                  <a:schemeClr val="tx1"/>
                </a:solidFill>
                <a:latin typeface="Times New Roman" panose="02020603050405020304" pitchFamily="18" charset="0"/>
                <a:cs typeface="Times New Roman" panose="02020603050405020304" pitchFamily="18" charset="0"/>
              </a:rPr>
              <a:t>communicate with  </a:t>
            </a:r>
            <a:r>
              <a:rPr lang="en-GB" sz="2400" spc="-5" dirty="0">
                <a:solidFill>
                  <a:schemeClr val="tx1"/>
                </a:solidFill>
                <a:latin typeface="Times New Roman" panose="02020603050405020304" pitchFamily="18" charset="0"/>
                <a:cs typeface="Times New Roman" panose="02020603050405020304" pitchFamily="18" charset="0"/>
              </a:rPr>
              <a:t>the </a:t>
            </a:r>
            <a:r>
              <a:rPr lang="en-GB" sz="2400" dirty="0">
                <a:solidFill>
                  <a:schemeClr val="tx1"/>
                </a:solidFill>
                <a:latin typeface="Times New Roman" panose="02020603050405020304" pitchFamily="18" charset="0"/>
                <a:cs typeface="Times New Roman" panose="02020603050405020304" pitchFamily="18" charset="0"/>
              </a:rPr>
              <a:t>machine and </a:t>
            </a:r>
            <a:r>
              <a:rPr lang="en-GB" sz="2400" spc="-5" dirty="0">
                <a:solidFill>
                  <a:schemeClr val="tx1"/>
                </a:solidFill>
                <a:latin typeface="Times New Roman" panose="02020603050405020304" pitchFamily="18" charset="0"/>
                <a:cs typeface="Times New Roman" panose="02020603050405020304" pitchFamily="18" charset="0"/>
              </a:rPr>
              <a:t>interact naturally without </a:t>
            </a:r>
            <a:r>
              <a:rPr lang="en-GB" sz="2400" dirty="0">
                <a:solidFill>
                  <a:schemeClr val="tx1"/>
                </a:solidFill>
                <a:latin typeface="Times New Roman" panose="02020603050405020304" pitchFamily="18" charset="0"/>
                <a:cs typeface="Times New Roman" panose="02020603050405020304" pitchFamily="18" charset="0"/>
              </a:rPr>
              <a:t>any  </a:t>
            </a:r>
            <a:r>
              <a:rPr lang="en-GB" sz="2400" spc="-5" dirty="0">
                <a:solidFill>
                  <a:schemeClr val="tx1"/>
                </a:solidFill>
                <a:latin typeface="Times New Roman" panose="02020603050405020304" pitchFamily="18" charset="0"/>
                <a:cs typeface="Times New Roman" panose="02020603050405020304" pitchFamily="18" charset="0"/>
              </a:rPr>
              <a:t>mechanical</a:t>
            </a:r>
            <a:r>
              <a:rPr lang="en-GB" sz="2400" dirty="0">
                <a:solidFill>
                  <a:schemeClr val="tx1"/>
                </a:solidFill>
                <a:latin typeface="Times New Roman" panose="02020603050405020304" pitchFamily="18" charset="0"/>
                <a:cs typeface="Times New Roman" panose="02020603050405020304" pitchFamily="18" charset="0"/>
              </a:rPr>
              <a:t> devices</a:t>
            </a:r>
            <a:r>
              <a:rPr lang="en-GB" sz="2400" spc="-5" dirty="0">
                <a:solidFill>
                  <a:schemeClr val="tx1"/>
                </a:solidFill>
                <a:latin typeface="Times New Roman" panose="02020603050405020304" pitchFamily="18" charset="0"/>
                <a:cs typeface="Times New Roman" panose="02020603050405020304" pitchFamily="18" charset="0"/>
              </a:rPr>
              <a:t>.</a:t>
            </a:r>
            <a:endParaRPr lang="en-GB" sz="2400" dirty="0">
              <a:solidFill>
                <a:schemeClr val="tx1"/>
              </a:solidFill>
              <a:latin typeface="Times New Roman" panose="02020603050405020304" pitchFamily="18" charset="0"/>
              <a:cs typeface="Times New Roman" panose="02020603050405020304" pitchFamily="18" charset="0"/>
            </a:endParaRPr>
          </a:p>
          <a:p>
            <a:pPr marL="424180" marR="5080" indent="-412115" algn="just">
              <a:spcBef>
                <a:spcPts val="575"/>
              </a:spcBef>
              <a:tabLst>
                <a:tab pos="500380" algn="l"/>
              </a:tabLst>
            </a:pPr>
            <a:r>
              <a:rPr lang="en-GB" sz="2400" dirty="0">
                <a:solidFill>
                  <a:schemeClr val="tx1"/>
                </a:solidFill>
                <a:latin typeface="Times New Roman" panose="02020603050405020304" pitchFamily="18" charset="0"/>
                <a:cs typeface="Times New Roman" panose="02020603050405020304" pitchFamily="18" charset="0"/>
              </a:rPr>
              <a:t>But some times  sensors </a:t>
            </a:r>
            <a:r>
              <a:rPr lang="en-GB" sz="2400" spc="-5" dirty="0">
                <a:solidFill>
                  <a:schemeClr val="tx1"/>
                </a:solidFill>
                <a:latin typeface="Times New Roman" panose="02020603050405020304" pitchFamily="18" charset="0"/>
                <a:cs typeface="Times New Roman" panose="02020603050405020304" pitchFamily="18" charset="0"/>
              </a:rPr>
              <a:t>attached to </a:t>
            </a:r>
            <a:r>
              <a:rPr lang="en-GB" sz="2400" dirty="0">
                <a:solidFill>
                  <a:schemeClr val="tx1"/>
                </a:solidFill>
                <a:latin typeface="Times New Roman" panose="02020603050405020304" pitchFamily="18" charset="0"/>
                <a:cs typeface="Times New Roman" panose="02020603050405020304" pitchFamily="18" charset="0"/>
              </a:rPr>
              <a:t>a device such as a data glove</a:t>
            </a:r>
            <a:r>
              <a:rPr lang="en-GB" sz="2400" spc="-10" dirty="0">
                <a:solidFill>
                  <a:schemeClr val="tx1"/>
                </a:solidFill>
                <a:latin typeface="Times New Roman" panose="02020603050405020304" pitchFamily="18" charset="0"/>
                <a:cs typeface="Times New Roman" panose="02020603050405020304" pitchFamily="18" charset="0"/>
              </a:rPr>
              <a:t> is also used for more precession</a:t>
            </a:r>
            <a:endParaRPr lang="en-GB" sz="2400" dirty="0">
              <a:solidFill>
                <a:schemeClr val="tx1"/>
              </a:solidFill>
              <a:latin typeface="Times New Roman" panose="02020603050405020304" pitchFamily="18" charset="0"/>
              <a:cs typeface="Times New Roman" panose="02020603050405020304" pitchFamily="18" charset="0"/>
            </a:endParaRPr>
          </a:p>
          <a:p>
            <a:pPr marL="424180" marR="5080" indent="-412115" algn="just">
              <a:lnSpc>
                <a:spcPct val="100000"/>
              </a:lnSpc>
              <a:spcBef>
                <a:spcPts val="575"/>
              </a:spcBef>
              <a:tabLst>
                <a:tab pos="500380" algn="l"/>
              </a:tabLst>
            </a:pPr>
            <a:endParaRPr lang="en-GB" sz="2400" dirty="0">
              <a:solidFill>
                <a:schemeClr val="tx1"/>
              </a:solidFill>
              <a:latin typeface="Times New Roman" panose="02020603050405020304" pitchFamily="18" charset="0"/>
              <a:cs typeface="Times New Roman" panose="02020603050405020304" pitchFamily="18" charset="0"/>
            </a:endParaRPr>
          </a:p>
          <a:p>
            <a:pPr algn="just"/>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6879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7B5D12-E7FB-4DDA-8148-D9E5851AF9C7}"/>
              </a:ext>
            </a:extLst>
          </p:cNvPr>
          <p:cNvSpPr>
            <a:spLocks noGrp="1"/>
          </p:cNvSpPr>
          <p:nvPr>
            <p:ph idx="1"/>
          </p:nvPr>
        </p:nvSpPr>
        <p:spPr>
          <a:xfrm>
            <a:off x="2470063" y="699309"/>
            <a:ext cx="8915400" cy="4808220"/>
          </a:xfrm>
        </p:spPr>
        <p:txBody>
          <a:bodyPr>
            <a:noAutofit/>
          </a:bodyPr>
          <a:lstStyle/>
          <a:p>
            <a:pPr marL="424180" marR="74930" indent="-412115" algn="just">
              <a:lnSpc>
                <a:spcPct val="100000"/>
              </a:lnSpc>
              <a:spcBef>
                <a:spcPts val="575"/>
              </a:spcBef>
              <a:tabLst>
                <a:tab pos="424180" algn="l"/>
              </a:tabLst>
            </a:pPr>
            <a:r>
              <a:rPr lang="en-GB" sz="2400" dirty="0">
                <a:solidFill>
                  <a:schemeClr val="tx1"/>
                </a:solidFill>
                <a:latin typeface="Times New Roman" panose="02020603050405020304" pitchFamily="18" charset="0"/>
                <a:cs typeface="Times New Roman" panose="02020603050405020304" pitchFamily="18" charset="0"/>
              </a:rPr>
              <a:t>In </a:t>
            </a:r>
            <a:r>
              <a:rPr lang="en-GB" sz="2400" spc="-5" dirty="0">
                <a:solidFill>
                  <a:schemeClr val="tx1"/>
                </a:solidFill>
                <a:latin typeface="Times New Roman" panose="02020603050405020304" pitchFamily="18" charset="0"/>
                <a:cs typeface="Times New Roman" panose="02020603050405020304" pitchFamily="18" charset="0"/>
              </a:rPr>
              <a:t>addition to </a:t>
            </a:r>
            <a:r>
              <a:rPr lang="en-GB" sz="2400" u="heavy" spc="-5" dirty="0">
                <a:solidFill>
                  <a:schemeClr val="tx1"/>
                </a:solidFill>
                <a:uFill>
                  <a:solidFill>
                    <a:srgbClr val="FFFFFF"/>
                  </a:solidFill>
                </a:uFill>
                <a:latin typeface="Times New Roman" panose="02020603050405020304" pitchFamily="18" charset="0"/>
                <a:cs typeface="Times New Roman" panose="02020603050405020304" pitchFamily="18" charset="0"/>
              </a:rPr>
              <a:t>hand </a:t>
            </a:r>
            <a:r>
              <a:rPr lang="en-GB" sz="2400" u="heavy" dirty="0">
                <a:solidFill>
                  <a:schemeClr val="tx1"/>
                </a:solidFill>
                <a:uFill>
                  <a:solidFill>
                    <a:srgbClr val="FFFFFF"/>
                  </a:solidFill>
                </a:uFill>
                <a:latin typeface="Times New Roman" panose="02020603050405020304" pitchFamily="18" charset="0"/>
                <a:cs typeface="Times New Roman" panose="02020603050405020304" pitchFamily="18" charset="0"/>
              </a:rPr>
              <a:t>and </a:t>
            </a:r>
            <a:r>
              <a:rPr lang="en-GB" sz="2400" u="heavy" spc="-5" dirty="0">
                <a:solidFill>
                  <a:schemeClr val="tx1"/>
                </a:solidFill>
                <a:uFill>
                  <a:solidFill>
                    <a:srgbClr val="FFFFFF"/>
                  </a:solidFill>
                </a:uFill>
                <a:latin typeface="Times New Roman" panose="02020603050405020304" pitchFamily="18" charset="0"/>
                <a:cs typeface="Times New Roman" panose="02020603050405020304" pitchFamily="18" charset="0"/>
              </a:rPr>
              <a:t>body</a:t>
            </a:r>
            <a:r>
              <a:rPr lang="en-GB" sz="2400" spc="-5" dirty="0">
                <a:solidFill>
                  <a:schemeClr val="tx1"/>
                </a:solidFill>
                <a:latin typeface="Times New Roman" panose="02020603050405020304" pitchFamily="18" charset="0"/>
                <a:cs typeface="Times New Roman" panose="02020603050405020304" pitchFamily="18" charset="0"/>
              </a:rPr>
              <a:t> </a:t>
            </a:r>
            <a:r>
              <a:rPr lang="en-GB" sz="2400" dirty="0">
                <a:solidFill>
                  <a:schemeClr val="tx1"/>
                </a:solidFill>
                <a:latin typeface="Times New Roman" panose="02020603050405020304" pitchFamily="18" charset="0"/>
                <a:cs typeface="Times New Roman" panose="02020603050405020304" pitchFamily="18" charset="0"/>
              </a:rPr>
              <a:t>movement, </a:t>
            </a:r>
            <a:r>
              <a:rPr lang="en-GB" sz="2400" spc="-5" dirty="0">
                <a:solidFill>
                  <a:schemeClr val="tx1"/>
                </a:solidFill>
                <a:latin typeface="Times New Roman" panose="02020603050405020304" pitchFamily="18" charset="0"/>
                <a:cs typeface="Times New Roman" panose="02020603050405020304" pitchFamily="18" charset="0"/>
              </a:rPr>
              <a:t>gesture  recognition technology </a:t>
            </a:r>
            <a:r>
              <a:rPr lang="en-GB" sz="2400" dirty="0">
                <a:solidFill>
                  <a:schemeClr val="tx1"/>
                </a:solidFill>
                <a:latin typeface="Times New Roman" panose="02020603050405020304" pitchFamily="18" charset="0"/>
                <a:cs typeface="Times New Roman" panose="02020603050405020304" pitchFamily="18" charset="0"/>
              </a:rPr>
              <a:t>also can </a:t>
            </a:r>
            <a:r>
              <a:rPr lang="en-GB" sz="2400" spc="-5" dirty="0">
                <a:solidFill>
                  <a:schemeClr val="tx1"/>
                </a:solidFill>
                <a:latin typeface="Times New Roman" panose="02020603050405020304" pitchFamily="18" charset="0"/>
                <a:cs typeface="Times New Roman" panose="02020603050405020304" pitchFamily="18" charset="0"/>
              </a:rPr>
              <a:t>be used to read facial and  </a:t>
            </a:r>
            <a:r>
              <a:rPr lang="en-GB" sz="2400" dirty="0">
                <a:solidFill>
                  <a:schemeClr val="tx1"/>
                </a:solidFill>
                <a:latin typeface="Times New Roman" panose="02020603050405020304" pitchFamily="18" charset="0"/>
                <a:cs typeface="Times New Roman" panose="02020603050405020304" pitchFamily="18" charset="0"/>
              </a:rPr>
              <a:t>speech expressions (i.e., </a:t>
            </a:r>
            <a:r>
              <a:rPr lang="en-GB" sz="2400" spc="-5" dirty="0">
                <a:solidFill>
                  <a:schemeClr val="tx1"/>
                </a:solidFill>
                <a:latin typeface="Times New Roman" panose="02020603050405020304" pitchFamily="18" charset="0"/>
                <a:cs typeface="Times New Roman" panose="02020603050405020304" pitchFamily="18" charset="0"/>
              </a:rPr>
              <a:t>lip reading), </a:t>
            </a:r>
            <a:r>
              <a:rPr lang="en-GB" sz="2400" dirty="0">
                <a:solidFill>
                  <a:schemeClr val="tx1"/>
                </a:solidFill>
                <a:latin typeface="Times New Roman" panose="02020603050405020304" pitchFamily="18" charset="0"/>
                <a:cs typeface="Times New Roman" panose="02020603050405020304" pitchFamily="18" charset="0"/>
              </a:rPr>
              <a:t>and eye</a:t>
            </a:r>
            <a:r>
              <a:rPr lang="en-GB" sz="2400" spc="-80" dirty="0">
                <a:solidFill>
                  <a:schemeClr val="tx1"/>
                </a:solidFill>
                <a:latin typeface="Times New Roman" panose="02020603050405020304" pitchFamily="18" charset="0"/>
                <a:cs typeface="Times New Roman" panose="02020603050405020304" pitchFamily="18" charset="0"/>
              </a:rPr>
              <a:t> </a:t>
            </a:r>
            <a:r>
              <a:rPr lang="en-GB" sz="2400" dirty="0">
                <a:solidFill>
                  <a:schemeClr val="tx1"/>
                </a:solidFill>
                <a:latin typeface="Times New Roman" panose="02020603050405020304" pitchFamily="18" charset="0"/>
                <a:cs typeface="Times New Roman" panose="02020603050405020304" pitchFamily="18" charset="0"/>
              </a:rPr>
              <a:t>movements.</a:t>
            </a:r>
          </a:p>
          <a:p>
            <a:pPr marL="424180" marR="189865" indent="-412115" algn="just">
              <a:lnSpc>
                <a:spcPct val="100000"/>
              </a:lnSpc>
              <a:spcBef>
                <a:spcPts val="575"/>
              </a:spcBef>
              <a:tabLst>
                <a:tab pos="500380" algn="l"/>
              </a:tabLst>
            </a:pPr>
            <a:r>
              <a:rPr lang="en-GB" sz="2400" dirty="0">
                <a:solidFill>
                  <a:schemeClr val="tx1"/>
                </a:solidFill>
                <a:latin typeface="Times New Roman" panose="02020603050405020304" pitchFamily="18" charset="0"/>
                <a:cs typeface="Times New Roman" panose="02020603050405020304" pitchFamily="18" charset="0"/>
              </a:rPr>
              <a:t>Using </a:t>
            </a:r>
            <a:r>
              <a:rPr lang="en-GB" sz="2400" spc="-5" dirty="0">
                <a:solidFill>
                  <a:schemeClr val="tx1"/>
                </a:solidFill>
                <a:latin typeface="Times New Roman" panose="02020603050405020304" pitchFamily="18" charset="0"/>
                <a:cs typeface="Times New Roman" panose="02020603050405020304" pitchFamily="18" charset="0"/>
              </a:rPr>
              <a:t>the </a:t>
            </a:r>
            <a:r>
              <a:rPr lang="en-GB" sz="2400" dirty="0">
                <a:solidFill>
                  <a:schemeClr val="tx1"/>
                </a:solidFill>
                <a:latin typeface="Times New Roman" panose="02020603050405020304" pitchFamily="18" charset="0"/>
                <a:cs typeface="Times New Roman" panose="02020603050405020304" pitchFamily="18" charset="0"/>
              </a:rPr>
              <a:t>concept of </a:t>
            </a:r>
            <a:r>
              <a:rPr lang="en-GB" sz="2400" spc="-5" dirty="0">
                <a:solidFill>
                  <a:schemeClr val="tx1"/>
                </a:solidFill>
                <a:latin typeface="Times New Roman" panose="02020603050405020304" pitchFamily="18" charset="0"/>
                <a:cs typeface="Times New Roman" panose="02020603050405020304" pitchFamily="18" charset="0"/>
              </a:rPr>
              <a:t>gesture recognition, it is possible to  point </a:t>
            </a:r>
            <a:r>
              <a:rPr lang="en-GB" sz="2400" dirty="0">
                <a:solidFill>
                  <a:schemeClr val="tx1"/>
                </a:solidFill>
                <a:latin typeface="Times New Roman" panose="02020603050405020304" pitchFamily="18" charset="0"/>
                <a:cs typeface="Times New Roman" panose="02020603050405020304" pitchFamily="18" charset="0"/>
              </a:rPr>
              <a:t>a </a:t>
            </a:r>
            <a:r>
              <a:rPr lang="en-GB" sz="2400" spc="-5" dirty="0">
                <a:solidFill>
                  <a:schemeClr val="tx1"/>
                </a:solidFill>
                <a:latin typeface="Times New Roman" panose="02020603050405020304" pitchFamily="18" charset="0"/>
                <a:cs typeface="Times New Roman" panose="02020603050405020304" pitchFamily="18" charset="0"/>
              </a:rPr>
              <a:t>finger </a:t>
            </a:r>
            <a:r>
              <a:rPr lang="en-GB" sz="2400" dirty="0">
                <a:solidFill>
                  <a:schemeClr val="tx1"/>
                </a:solidFill>
                <a:latin typeface="Times New Roman" panose="02020603050405020304" pitchFamily="18" charset="0"/>
                <a:cs typeface="Times New Roman" panose="02020603050405020304" pitchFamily="18" charset="0"/>
              </a:rPr>
              <a:t>at </a:t>
            </a:r>
            <a:r>
              <a:rPr lang="en-GB" sz="2400" spc="-5" dirty="0">
                <a:solidFill>
                  <a:schemeClr val="tx1"/>
                </a:solidFill>
                <a:latin typeface="Times New Roman" panose="02020603050405020304" pitchFamily="18" charset="0"/>
                <a:cs typeface="Times New Roman" panose="02020603050405020304" pitchFamily="18" charset="0"/>
              </a:rPr>
              <a:t>the computer screen</a:t>
            </a:r>
            <a:r>
              <a:rPr lang="en-GB" sz="2400" spc="25" dirty="0">
                <a:solidFill>
                  <a:schemeClr val="tx1"/>
                </a:solidFill>
                <a:latin typeface="Times New Roman" panose="02020603050405020304" pitchFamily="18" charset="0"/>
                <a:cs typeface="Times New Roman" panose="02020603050405020304" pitchFamily="18" charset="0"/>
              </a:rPr>
              <a:t> </a:t>
            </a:r>
            <a:r>
              <a:rPr lang="en-GB" sz="2400" spc="-5" dirty="0">
                <a:solidFill>
                  <a:schemeClr val="tx1"/>
                </a:solidFill>
                <a:latin typeface="Times New Roman" panose="02020603050405020304" pitchFamily="18" charset="0"/>
                <a:cs typeface="Times New Roman" panose="02020603050405020304" pitchFamily="18" charset="0"/>
              </a:rPr>
              <a:t>that</a:t>
            </a:r>
            <a:r>
              <a:rPr lang="en-GB" sz="2400" dirty="0">
                <a:solidFill>
                  <a:schemeClr val="tx1"/>
                </a:solidFill>
                <a:latin typeface="Times New Roman" panose="02020603050405020304" pitchFamily="18" charset="0"/>
                <a:cs typeface="Times New Roman" panose="02020603050405020304" pitchFamily="18" charset="0"/>
              </a:rPr>
              <a:t> </a:t>
            </a:r>
            <a:r>
              <a:rPr lang="en-GB" sz="2400" spc="-5" dirty="0">
                <a:solidFill>
                  <a:schemeClr val="tx1"/>
                </a:solidFill>
                <a:latin typeface="Times New Roman" panose="02020603050405020304" pitchFamily="18" charset="0"/>
                <a:cs typeface="Times New Roman" panose="02020603050405020304" pitchFamily="18" charset="0"/>
              </a:rPr>
              <a:t>the </a:t>
            </a:r>
            <a:r>
              <a:rPr lang="en-GB" sz="2400" dirty="0">
                <a:solidFill>
                  <a:schemeClr val="tx1"/>
                </a:solidFill>
                <a:latin typeface="Times New Roman" panose="02020603050405020304" pitchFamily="18" charset="0"/>
                <a:cs typeface="Times New Roman" panose="02020603050405020304" pitchFamily="18" charset="0"/>
              </a:rPr>
              <a:t> cursor will move</a:t>
            </a:r>
            <a:r>
              <a:rPr lang="en-GB" sz="2400" spc="5" dirty="0">
                <a:solidFill>
                  <a:schemeClr val="tx1"/>
                </a:solidFill>
                <a:latin typeface="Times New Roman" panose="02020603050405020304" pitchFamily="18" charset="0"/>
                <a:cs typeface="Times New Roman" panose="02020603050405020304" pitchFamily="18" charset="0"/>
              </a:rPr>
              <a:t> </a:t>
            </a:r>
            <a:r>
              <a:rPr lang="en-GB" sz="2400" spc="-5" dirty="0">
                <a:solidFill>
                  <a:schemeClr val="tx1"/>
                </a:solidFill>
                <a:latin typeface="Times New Roman" panose="02020603050405020304" pitchFamily="18" charset="0"/>
                <a:cs typeface="Times New Roman" panose="02020603050405020304" pitchFamily="18" charset="0"/>
              </a:rPr>
              <a:t>accordingly.</a:t>
            </a:r>
            <a:r>
              <a:rPr lang="en-GB" sz="2400" dirty="0">
                <a:solidFill>
                  <a:schemeClr val="tx1"/>
                </a:solidFill>
                <a:latin typeface="Times New Roman" panose="02020603050405020304" pitchFamily="18" charset="0"/>
                <a:cs typeface="Times New Roman" panose="02020603050405020304" pitchFamily="18" charset="0"/>
              </a:rPr>
              <a:t> </a:t>
            </a:r>
            <a:r>
              <a:rPr lang="en-GB" sz="2400" spc="-5" dirty="0">
                <a:solidFill>
                  <a:schemeClr val="tx1"/>
                </a:solidFill>
                <a:latin typeface="Times New Roman" panose="02020603050405020304" pitchFamily="18" charset="0"/>
                <a:cs typeface="Times New Roman" panose="02020603050405020304" pitchFamily="18" charset="0"/>
              </a:rPr>
              <a:t>For </a:t>
            </a:r>
            <a:r>
              <a:rPr lang="en-GB" sz="2400" dirty="0">
                <a:solidFill>
                  <a:schemeClr val="tx1"/>
                </a:solidFill>
                <a:latin typeface="Times New Roman" panose="02020603050405020304" pitchFamily="18" charset="0"/>
                <a:cs typeface="Times New Roman" panose="02020603050405020304" pitchFamily="18" charset="0"/>
              </a:rPr>
              <a:t>example, a </a:t>
            </a:r>
            <a:r>
              <a:rPr lang="en-GB" sz="2400" spc="-5" dirty="0">
                <a:solidFill>
                  <a:schemeClr val="tx1"/>
                </a:solidFill>
                <a:latin typeface="Times New Roman" panose="02020603050405020304" pitchFamily="18" charset="0"/>
                <a:cs typeface="Times New Roman" panose="02020603050405020304" pitchFamily="18" charset="0"/>
              </a:rPr>
              <a:t>person waving his hand </a:t>
            </a:r>
            <a:r>
              <a:rPr lang="en-GB" sz="2400" dirty="0">
                <a:solidFill>
                  <a:schemeClr val="tx1"/>
                </a:solidFill>
                <a:latin typeface="Times New Roman" panose="02020603050405020304" pitchFamily="18" charset="0"/>
                <a:cs typeface="Times New Roman" panose="02020603050405020304" pitchFamily="18" charset="0"/>
              </a:rPr>
              <a:t>front of a camera to draw a shape like circle</a:t>
            </a:r>
            <a:r>
              <a:rPr lang="en-GB" sz="2400" spc="-5" dirty="0">
                <a:solidFill>
                  <a:schemeClr val="tx1"/>
                </a:solidFill>
                <a:latin typeface="Times New Roman" panose="02020603050405020304" pitchFamily="18" charset="0"/>
                <a:cs typeface="Times New Roman" panose="02020603050405020304" pitchFamily="18" charset="0"/>
              </a:rPr>
              <a:t> </a:t>
            </a:r>
            <a:r>
              <a:rPr lang="en-GB" sz="2400" dirty="0">
                <a:solidFill>
                  <a:schemeClr val="tx1"/>
                </a:solidFill>
                <a:latin typeface="Times New Roman" panose="02020603050405020304" pitchFamily="18" charset="0"/>
                <a:cs typeface="Times New Roman" panose="02020603050405020304" pitchFamily="18" charset="0"/>
              </a:rPr>
              <a:t>when </a:t>
            </a:r>
            <a:r>
              <a:rPr lang="en-GB" sz="2400" spc="-5" dirty="0">
                <a:solidFill>
                  <a:schemeClr val="tx1"/>
                </a:solidFill>
                <a:latin typeface="Times New Roman" panose="02020603050405020304" pitchFamily="18" charset="0"/>
                <a:cs typeface="Times New Roman" panose="02020603050405020304" pitchFamily="18" charset="0"/>
              </a:rPr>
              <a:t>the gesture is </a:t>
            </a:r>
            <a:r>
              <a:rPr lang="en-GB" sz="2400" dirty="0">
                <a:solidFill>
                  <a:schemeClr val="tx1"/>
                </a:solidFill>
                <a:latin typeface="Times New Roman" panose="02020603050405020304" pitchFamily="18" charset="0"/>
                <a:cs typeface="Times New Roman" panose="02020603050405020304" pitchFamily="18" charset="0"/>
              </a:rPr>
              <a:t>fed </a:t>
            </a:r>
            <a:r>
              <a:rPr lang="en-GB" sz="2400" spc="-5" dirty="0">
                <a:solidFill>
                  <a:schemeClr val="tx1"/>
                </a:solidFill>
                <a:latin typeface="Times New Roman" panose="02020603050405020304" pitchFamily="18" charset="0"/>
                <a:cs typeface="Times New Roman" panose="02020603050405020304" pitchFamily="18" charset="0"/>
              </a:rPr>
              <a:t>through  </a:t>
            </a:r>
            <a:r>
              <a:rPr lang="en-GB" sz="2400" dirty="0">
                <a:solidFill>
                  <a:schemeClr val="tx1"/>
                </a:solidFill>
                <a:latin typeface="Times New Roman" panose="02020603050405020304" pitchFamily="18" charset="0"/>
                <a:cs typeface="Times New Roman" panose="02020603050405020304" pitchFamily="18" charset="0"/>
              </a:rPr>
              <a:t>a</a:t>
            </a:r>
            <a:r>
              <a:rPr lang="en-GB" sz="2400" spc="-5" dirty="0">
                <a:solidFill>
                  <a:schemeClr val="tx1"/>
                </a:solidFill>
                <a:latin typeface="Times New Roman" panose="02020603050405020304" pitchFamily="18" charset="0"/>
                <a:cs typeface="Times New Roman" panose="02020603050405020304" pitchFamily="18" charset="0"/>
              </a:rPr>
              <a:t> </a:t>
            </a:r>
            <a:r>
              <a:rPr lang="en-GB" sz="2400" dirty="0">
                <a:solidFill>
                  <a:schemeClr val="tx1"/>
                </a:solidFill>
                <a:latin typeface="Times New Roman" panose="02020603050405020304" pitchFamily="18" charset="0"/>
                <a:cs typeface="Times New Roman" panose="02020603050405020304" pitchFamily="18" charset="0"/>
              </a:rPr>
              <a:t>computer.</a:t>
            </a:r>
          </a:p>
          <a:p>
            <a:endParaRPr lang="en-IN" sz="2400" dirty="0"/>
          </a:p>
        </p:txBody>
      </p:sp>
      <p:pic>
        <p:nvPicPr>
          <p:cNvPr id="4" name="Picture 3">
            <a:extLst>
              <a:ext uri="{FF2B5EF4-FFF2-40B4-BE49-F238E27FC236}">
                <a16:creationId xmlns:a16="http://schemas.microsoft.com/office/drawing/2014/main" id="{3B5BB37F-C9AB-4AAC-AF20-2BC5FD95B772}"/>
              </a:ext>
            </a:extLst>
          </p:cNvPr>
          <p:cNvPicPr>
            <a:picLocks noChangeAspect="1"/>
          </p:cNvPicPr>
          <p:nvPr/>
        </p:nvPicPr>
        <p:blipFill>
          <a:blip r:embed="rId2"/>
          <a:stretch>
            <a:fillRect/>
          </a:stretch>
        </p:blipFill>
        <p:spPr>
          <a:xfrm>
            <a:off x="3633717" y="3879272"/>
            <a:ext cx="4924566" cy="2769176"/>
          </a:xfrm>
          <a:prstGeom prst="rect">
            <a:avLst/>
          </a:prstGeom>
        </p:spPr>
      </p:pic>
    </p:spTree>
    <p:extLst>
      <p:ext uri="{BB962C8B-B14F-4D97-AF65-F5344CB8AC3E}">
        <p14:creationId xmlns:p14="http://schemas.microsoft.com/office/powerpoint/2010/main" val="2825186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166FD-4A0F-4553-BE1E-FBEE88F474A7}"/>
              </a:ext>
            </a:extLst>
          </p:cNvPr>
          <p:cNvSpPr>
            <a:spLocks noGrp="1"/>
          </p:cNvSpPr>
          <p:nvPr>
            <p:ph type="title"/>
          </p:nvPr>
        </p:nvSpPr>
        <p:spPr>
          <a:xfrm>
            <a:off x="2592925" y="624110"/>
            <a:ext cx="8911687" cy="1067530"/>
          </a:xfrm>
        </p:spPr>
        <p:txBody>
          <a:bodyPr>
            <a:normAutofit/>
          </a:bodyPr>
          <a:lstStyle/>
          <a:p>
            <a:r>
              <a:rPr lang="en-IN" sz="4400" b="1" dirty="0">
                <a:solidFill>
                  <a:srgbClr val="A53010"/>
                </a:solidFill>
                <a:latin typeface="Times New Roman" panose="02020603050405020304" pitchFamily="18" charset="0"/>
                <a:cs typeface="Times New Roman" panose="02020603050405020304" pitchFamily="18" charset="0"/>
              </a:rPr>
              <a:t>Gesture Types</a:t>
            </a:r>
            <a:endParaRPr lang="en-IN" sz="4400" dirty="0"/>
          </a:p>
        </p:txBody>
      </p:sp>
      <p:sp>
        <p:nvSpPr>
          <p:cNvPr id="3" name="Content Placeholder 2">
            <a:extLst>
              <a:ext uri="{FF2B5EF4-FFF2-40B4-BE49-F238E27FC236}">
                <a16:creationId xmlns:a16="http://schemas.microsoft.com/office/drawing/2014/main" id="{15E8F5EC-2547-4AE8-9D6E-FBF50B08C52D}"/>
              </a:ext>
            </a:extLst>
          </p:cNvPr>
          <p:cNvSpPr>
            <a:spLocks noGrp="1"/>
          </p:cNvSpPr>
          <p:nvPr>
            <p:ph idx="1"/>
          </p:nvPr>
        </p:nvSpPr>
        <p:spPr>
          <a:xfrm>
            <a:off x="2585499" y="1898110"/>
            <a:ext cx="8915400" cy="4639850"/>
          </a:xfrm>
        </p:spPr>
        <p:txBody>
          <a:bodyPr>
            <a:noAutofit/>
          </a:bodyPr>
          <a:lstStyle/>
          <a:p>
            <a:pPr marL="12065" indent="0" algn="just">
              <a:lnSpc>
                <a:spcPct val="100000"/>
              </a:lnSpc>
              <a:spcBef>
                <a:spcPts val="680"/>
              </a:spcBef>
              <a:buNone/>
            </a:pPr>
            <a:r>
              <a:rPr lang="en-GB" sz="2400" dirty="0">
                <a:solidFill>
                  <a:schemeClr val="tx1"/>
                </a:solidFill>
                <a:latin typeface="Times New Roman" panose="02020603050405020304" pitchFamily="18" charset="0"/>
                <a:cs typeface="Times New Roman" panose="02020603050405020304" pitchFamily="18" charset="0"/>
              </a:rPr>
              <a:t>In computer </a:t>
            </a:r>
            <a:r>
              <a:rPr lang="en-GB" sz="2400" spc="-5" dirty="0">
                <a:solidFill>
                  <a:schemeClr val="tx1"/>
                </a:solidFill>
                <a:latin typeface="Times New Roman" panose="02020603050405020304" pitchFamily="18" charset="0"/>
                <a:cs typeface="Times New Roman" panose="02020603050405020304" pitchFamily="18" charset="0"/>
              </a:rPr>
              <a:t>interfaces, two types </a:t>
            </a:r>
            <a:r>
              <a:rPr lang="en-GB" sz="2400" dirty="0">
                <a:solidFill>
                  <a:schemeClr val="tx1"/>
                </a:solidFill>
                <a:latin typeface="Times New Roman" panose="02020603050405020304" pitchFamily="18" charset="0"/>
                <a:cs typeface="Times New Roman" panose="02020603050405020304" pitchFamily="18" charset="0"/>
              </a:rPr>
              <a:t>of </a:t>
            </a:r>
            <a:r>
              <a:rPr lang="en-GB" sz="2400" spc="-5" dirty="0">
                <a:solidFill>
                  <a:schemeClr val="tx1"/>
                </a:solidFill>
                <a:latin typeface="Times New Roman" panose="02020603050405020304" pitchFamily="18" charset="0"/>
                <a:cs typeface="Times New Roman" panose="02020603050405020304" pitchFamily="18" charset="0"/>
              </a:rPr>
              <a:t>gestures </a:t>
            </a:r>
            <a:r>
              <a:rPr lang="en-GB" sz="2400" dirty="0">
                <a:solidFill>
                  <a:schemeClr val="tx1"/>
                </a:solidFill>
                <a:latin typeface="Times New Roman" panose="02020603050405020304" pitchFamily="18" charset="0"/>
                <a:cs typeface="Times New Roman" panose="02020603050405020304" pitchFamily="18" charset="0"/>
              </a:rPr>
              <a:t>are </a:t>
            </a:r>
            <a:r>
              <a:rPr lang="en-GB" sz="2400" spc="-5" dirty="0">
                <a:solidFill>
                  <a:schemeClr val="tx1"/>
                </a:solidFill>
                <a:latin typeface="Times New Roman" panose="02020603050405020304" pitchFamily="18" charset="0"/>
                <a:cs typeface="Times New Roman" panose="02020603050405020304" pitchFamily="18" charset="0"/>
              </a:rPr>
              <a:t>distinguished:</a:t>
            </a:r>
          </a:p>
          <a:p>
            <a:pPr marL="367665" indent="-355600" algn="just">
              <a:lnSpc>
                <a:spcPct val="100000"/>
              </a:lnSpc>
              <a:spcBef>
                <a:spcPts val="680"/>
              </a:spcBef>
            </a:pPr>
            <a:endParaRPr lang="en-GB" sz="2400" spc="-5" dirty="0">
              <a:solidFill>
                <a:schemeClr val="tx1"/>
              </a:solidFill>
              <a:latin typeface="Times New Roman" panose="02020603050405020304" pitchFamily="18" charset="0"/>
              <a:cs typeface="Times New Roman" panose="02020603050405020304" pitchFamily="18" charset="0"/>
            </a:endParaRPr>
          </a:p>
          <a:p>
            <a:pPr marL="367665" indent="-355600" algn="just">
              <a:lnSpc>
                <a:spcPct val="100000"/>
              </a:lnSpc>
              <a:spcBef>
                <a:spcPts val="680"/>
              </a:spcBef>
            </a:pPr>
            <a:r>
              <a:rPr lang="en-GB" sz="2400" spc="-5" dirty="0">
                <a:solidFill>
                  <a:schemeClr val="tx1"/>
                </a:solidFill>
                <a:latin typeface="Times New Roman" panose="02020603050405020304" pitchFamily="18" charset="0"/>
                <a:cs typeface="Times New Roman" panose="02020603050405020304" pitchFamily="18" charset="0"/>
              </a:rPr>
              <a:t>Offline gestures: </a:t>
            </a:r>
          </a:p>
          <a:p>
            <a:pPr marL="12065" indent="0" algn="just">
              <a:lnSpc>
                <a:spcPct val="100000"/>
              </a:lnSpc>
              <a:spcBef>
                <a:spcPts val="680"/>
              </a:spcBef>
              <a:buNone/>
            </a:pPr>
            <a:r>
              <a:rPr lang="en-GB" sz="2400" dirty="0">
                <a:solidFill>
                  <a:schemeClr val="tx1"/>
                </a:solidFill>
                <a:latin typeface="Times New Roman" panose="02020603050405020304" pitchFamily="18" charset="0"/>
                <a:cs typeface="Times New Roman" panose="02020603050405020304" pitchFamily="18" charset="0"/>
              </a:rPr>
              <a:t>Those </a:t>
            </a:r>
            <a:r>
              <a:rPr lang="en-GB" sz="2400" spc="-5" dirty="0">
                <a:solidFill>
                  <a:schemeClr val="tx1"/>
                </a:solidFill>
                <a:latin typeface="Times New Roman" panose="02020603050405020304" pitchFamily="18" charset="0"/>
                <a:cs typeface="Times New Roman" panose="02020603050405020304" pitchFamily="18" charset="0"/>
              </a:rPr>
              <a:t>gestures that </a:t>
            </a:r>
            <a:r>
              <a:rPr lang="en-GB" sz="2400" dirty="0">
                <a:solidFill>
                  <a:schemeClr val="tx1"/>
                </a:solidFill>
                <a:latin typeface="Times New Roman" panose="02020603050405020304" pitchFamily="18" charset="0"/>
                <a:cs typeface="Times New Roman" panose="02020603050405020304" pitchFamily="18" charset="0"/>
              </a:rPr>
              <a:t>are</a:t>
            </a:r>
            <a:r>
              <a:rPr lang="en-GB" sz="2400" spc="80" dirty="0">
                <a:solidFill>
                  <a:schemeClr val="tx1"/>
                </a:solidFill>
                <a:latin typeface="Times New Roman" panose="02020603050405020304" pitchFamily="18" charset="0"/>
                <a:cs typeface="Times New Roman" panose="02020603050405020304" pitchFamily="18" charset="0"/>
              </a:rPr>
              <a:t> </a:t>
            </a:r>
            <a:r>
              <a:rPr lang="en-GB" sz="2400" spc="-5" dirty="0">
                <a:solidFill>
                  <a:schemeClr val="tx1"/>
                </a:solidFill>
                <a:latin typeface="Times New Roman" panose="02020603050405020304" pitchFamily="18" charset="0"/>
                <a:cs typeface="Times New Roman" panose="02020603050405020304" pitchFamily="18" charset="0"/>
              </a:rPr>
              <a:t>processed</a:t>
            </a:r>
            <a:r>
              <a:rPr lang="en-GB" sz="2400" spc="-15" dirty="0">
                <a:solidFill>
                  <a:schemeClr val="tx1"/>
                </a:solidFill>
                <a:latin typeface="Times New Roman" panose="02020603050405020304" pitchFamily="18" charset="0"/>
                <a:cs typeface="Times New Roman" panose="02020603050405020304" pitchFamily="18" charset="0"/>
              </a:rPr>
              <a:t> </a:t>
            </a:r>
            <a:r>
              <a:rPr lang="en-GB" sz="2400" dirty="0">
                <a:solidFill>
                  <a:schemeClr val="tx1"/>
                </a:solidFill>
                <a:latin typeface="Times New Roman" panose="02020603050405020304" pitchFamily="18" charset="0"/>
                <a:cs typeface="Times New Roman" panose="02020603050405020304" pitchFamily="18" charset="0"/>
              </a:rPr>
              <a:t>after	</a:t>
            </a:r>
            <a:r>
              <a:rPr lang="en-GB" sz="2400" spc="-5" dirty="0">
                <a:solidFill>
                  <a:schemeClr val="tx1"/>
                </a:solidFill>
                <a:latin typeface="Times New Roman" panose="02020603050405020304" pitchFamily="18" charset="0"/>
                <a:cs typeface="Times New Roman" panose="02020603050405020304" pitchFamily="18" charset="0"/>
              </a:rPr>
              <a:t>the user </a:t>
            </a:r>
            <a:r>
              <a:rPr lang="en-GB" sz="2400" dirty="0">
                <a:solidFill>
                  <a:schemeClr val="tx1"/>
                </a:solidFill>
                <a:latin typeface="Times New Roman" panose="02020603050405020304" pitchFamily="18" charset="0"/>
                <a:cs typeface="Times New Roman" panose="02020603050405020304" pitchFamily="18" charset="0"/>
              </a:rPr>
              <a:t>interaction with </a:t>
            </a:r>
            <a:r>
              <a:rPr lang="en-GB" sz="2400" spc="-5" dirty="0">
                <a:solidFill>
                  <a:schemeClr val="tx1"/>
                </a:solidFill>
                <a:latin typeface="Times New Roman" panose="02020603050405020304" pitchFamily="18" charset="0"/>
                <a:cs typeface="Times New Roman" panose="02020603050405020304" pitchFamily="18" charset="0"/>
              </a:rPr>
              <a:t>the </a:t>
            </a:r>
            <a:r>
              <a:rPr lang="en-GB" sz="2400" dirty="0">
                <a:solidFill>
                  <a:schemeClr val="tx1"/>
                </a:solidFill>
                <a:latin typeface="Times New Roman" panose="02020603050405020304" pitchFamily="18" charset="0"/>
                <a:cs typeface="Times New Roman" panose="02020603050405020304" pitchFamily="18" charset="0"/>
              </a:rPr>
              <a:t>object. An example </a:t>
            </a:r>
            <a:r>
              <a:rPr lang="en-GB" sz="2400" spc="-5" dirty="0">
                <a:solidFill>
                  <a:schemeClr val="tx1"/>
                </a:solidFill>
                <a:latin typeface="Times New Roman" panose="02020603050405020304" pitchFamily="18" charset="0"/>
                <a:cs typeface="Times New Roman" panose="02020603050405020304" pitchFamily="18" charset="0"/>
              </a:rPr>
              <a:t>is the gesture to  </a:t>
            </a:r>
            <a:r>
              <a:rPr lang="en-GB" sz="2400" dirty="0">
                <a:solidFill>
                  <a:schemeClr val="tx1"/>
                </a:solidFill>
                <a:latin typeface="Times New Roman" panose="02020603050405020304" pitchFamily="18" charset="0"/>
                <a:cs typeface="Times New Roman" panose="02020603050405020304" pitchFamily="18" charset="0"/>
              </a:rPr>
              <a:t>activate a</a:t>
            </a:r>
            <a:r>
              <a:rPr lang="en-GB" sz="2400" spc="-5" dirty="0">
                <a:solidFill>
                  <a:schemeClr val="tx1"/>
                </a:solidFill>
                <a:latin typeface="Times New Roman" panose="02020603050405020304" pitchFamily="18" charset="0"/>
                <a:cs typeface="Times New Roman" panose="02020603050405020304" pitchFamily="18" charset="0"/>
              </a:rPr>
              <a:t> </a:t>
            </a:r>
            <a:r>
              <a:rPr lang="en-GB" sz="2400" dirty="0">
                <a:solidFill>
                  <a:schemeClr val="tx1"/>
                </a:solidFill>
                <a:latin typeface="Times New Roman" panose="02020603050405020304" pitchFamily="18" charset="0"/>
                <a:cs typeface="Times New Roman" panose="02020603050405020304" pitchFamily="18" charset="0"/>
              </a:rPr>
              <a:t>menu or draw a circle</a:t>
            </a:r>
          </a:p>
          <a:p>
            <a:pPr marL="367665" indent="-355600" algn="just">
              <a:lnSpc>
                <a:spcPct val="100000"/>
              </a:lnSpc>
              <a:spcBef>
                <a:spcPts val="680"/>
              </a:spcBef>
            </a:pPr>
            <a:endParaRPr lang="en-GB" sz="2400" spc="-5" dirty="0">
              <a:solidFill>
                <a:schemeClr val="tx1"/>
              </a:solidFill>
              <a:latin typeface="Times New Roman" panose="02020603050405020304" pitchFamily="18" charset="0"/>
              <a:cs typeface="Times New Roman" panose="02020603050405020304" pitchFamily="18" charset="0"/>
            </a:endParaRPr>
          </a:p>
          <a:p>
            <a:pPr marL="367665" indent="-355600" algn="just">
              <a:lnSpc>
                <a:spcPct val="100000"/>
              </a:lnSpc>
              <a:spcBef>
                <a:spcPts val="680"/>
              </a:spcBef>
            </a:pPr>
            <a:r>
              <a:rPr lang="en-GB" sz="2400" spc="-5" dirty="0">
                <a:solidFill>
                  <a:schemeClr val="tx1"/>
                </a:solidFill>
                <a:latin typeface="Times New Roman" panose="02020603050405020304" pitchFamily="18" charset="0"/>
                <a:cs typeface="Times New Roman" panose="02020603050405020304" pitchFamily="18" charset="0"/>
              </a:rPr>
              <a:t>Online (real time) gestures: </a:t>
            </a:r>
          </a:p>
          <a:p>
            <a:pPr marL="12065" indent="0" algn="just">
              <a:lnSpc>
                <a:spcPct val="100000"/>
              </a:lnSpc>
              <a:spcBef>
                <a:spcPts val="680"/>
              </a:spcBef>
              <a:buNone/>
            </a:pPr>
            <a:r>
              <a:rPr lang="en-GB" sz="2400" dirty="0">
                <a:solidFill>
                  <a:schemeClr val="tx1"/>
                </a:solidFill>
                <a:latin typeface="Times New Roman" panose="02020603050405020304" pitchFamily="18" charset="0"/>
                <a:cs typeface="Times New Roman" panose="02020603050405020304" pitchFamily="18" charset="0"/>
              </a:rPr>
              <a:t>Direct manipulation </a:t>
            </a:r>
            <a:r>
              <a:rPr lang="en-GB" sz="2400" spc="-5" dirty="0">
                <a:solidFill>
                  <a:schemeClr val="tx1"/>
                </a:solidFill>
                <a:latin typeface="Times New Roman" panose="02020603050405020304" pitchFamily="18" charset="0"/>
                <a:cs typeface="Times New Roman" panose="02020603050405020304" pitchFamily="18" charset="0"/>
              </a:rPr>
              <a:t>gestures. </a:t>
            </a:r>
            <a:r>
              <a:rPr lang="en-GB" sz="2400" dirty="0">
                <a:solidFill>
                  <a:schemeClr val="tx1"/>
                </a:solidFill>
                <a:latin typeface="Times New Roman" panose="02020603050405020304" pitchFamily="18" charset="0"/>
                <a:cs typeface="Times New Roman" panose="02020603050405020304" pitchFamily="18" charset="0"/>
              </a:rPr>
              <a:t>They are used  </a:t>
            </a:r>
            <a:r>
              <a:rPr lang="en-GB" sz="2400" spc="-5" dirty="0">
                <a:solidFill>
                  <a:schemeClr val="tx1"/>
                </a:solidFill>
                <a:latin typeface="Times New Roman" panose="02020603050405020304" pitchFamily="18" charset="0"/>
                <a:cs typeface="Times New Roman" panose="02020603050405020304" pitchFamily="18" charset="0"/>
              </a:rPr>
              <a:t>to </a:t>
            </a:r>
            <a:r>
              <a:rPr lang="en-GB" sz="2400" dirty="0">
                <a:solidFill>
                  <a:schemeClr val="tx1"/>
                </a:solidFill>
                <a:latin typeface="Times New Roman" panose="02020603050405020304" pitchFamily="18" charset="0"/>
                <a:cs typeface="Times New Roman" panose="02020603050405020304" pitchFamily="18" charset="0"/>
              </a:rPr>
              <a:t>scale or </a:t>
            </a:r>
            <a:r>
              <a:rPr lang="en-GB" sz="2400" spc="-5" dirty="0">
                <a:solidFill>
                  <a:schemeClr val="tx1"/>
                </a:solidFill>
                <a:latin typeface="Times New Roman" panose="02020603050405020304" pitchFamily="18" charset="0"/>
                <a:cs typeface="Times New Roman" panose="02020603050405020304" pitchFamily="18" charset="0"/>
              </a:rPr>
              <a:t>rotate </a:t>
            </a:r>
            <a:r>
              <a:rPr lang="en-GB" sz="2400" dirty="0">
                <a:solidFill>
                  <a:schemeClr val="tx1"/>
                </a:solidFill>
                <a:latin typeface="Times New Roman" panose="02020603050405020304" pitchFamily="18" charset="0"/>
                <a:cs typeface="Times New Roman" panose="02020603050405020304" pitchFamily="18" charset="0"/>
              </a:rPr>
              <a:t>a </a:t>
            </a:r>
            <a:r>
              <a:rPr lang="en-GB" sz="2400" spc="-5" dirty="0">
                <a:solidFill>
                  <a:schemeClr val="tx1"/>
                </a:solidFill>
                <a:latin typeface="Times New Roman" panose="02020603050405020304" pitchFamily="18" charset="0"/>
                <a:cs typeface="Times New Roman" panose="02020603050405020304" pitchFamily="18" charset="0"/>
              </a:rPr>
              <a:t>tangible</a:t>
            </a:r>
            <a:r>
              <a:rPr lang="en-GB" sz="2400" spc="30" dirty="0">
                <a:solidFill>
                  <a:schemeClr val="tx1"/>
                </a:solidFill>
                <a:latin typeface="Times New Roman" panose="02020603050405020304" pitchFamily="18" charset="0"/>
                <a:cs typeface="Times New Roman" panose="02020603050405020304" pitchFamily="18" charset="0"/>
              </a:rPr>
              <a:t> </a:t>
            </a:r>
            <a:r>
              <a:rPr lang="en-GB" sz="2400" dirty="0">
                <a:solidFill>
                  <a:schemeClr val="tx1"/>
                </a:solidFill>
                <a:latin typeface="Times New Roman" panose="02020603050405020304" pitchFamily="18" charset="0"/>
                <a:cs typeface="Times New Roman" panose="02020603050405020304" pitchFamily="18" charset="0"/>
              </a:rPr>
              <a:t>object.</a:t>
            </a:r>
          </a:p>
        </p:txBody>
      </p:sp>
    </p:spTree>
    <p:extLst>
      <p:ext uri="{BB962C8B-B14F-4D97-AF65-F5344CB8AC3E}">
        <p14:creationId xmlns:p14="http://schemas.microsoft.com/office/powerpoint/2010/main" val="4021052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F1C27-82BB-4755-988B-D0059A32CB0F}"/>
              </a:ext>
            </a:extLst>
          </p:cNvPr>
          <p:cNvSpPr>
            <a:spLocks noGrp="1"/>
          </p:cNvSpPr>
          <p:nvPr>
            <p:ph type="title"/>
          </p:nvPr>
        </p:nvSpPr>
        <p:spPr>
          <a:xfrm>
            <a:off x="2426670" y="624110"/>
            <a:ext cx="8911687" cy="692072"/>
          </a:xfrm>
        </p:spPr>
        <p:txBody>
          <a:bodyPr/>
          <a:lstStyle/>
          <a:p>
            <a:r>
              <a:rPr lang="en-IN" b="1" dirty="0">
                <a:solidFill>
                  <a:srgbClr val="A53010"/>
                </a:solidFill>
                <a:latin typeface="Times New Roman" panose="02020603050405020304" pitchFamily="18" charset="0"/>
                <a:cs typeface="Times New Roman" panose="02020603050405020304" pitchFamily="18" charset="0"/>
              </a:rPr>
              <a:t>Gesture Recognition System</a:t>
            </a:r>
            <a:endParaRPr lang="en-IN" dirty="0"/>
          </a:p>
        </p:txBody>
      </p:sp>
      <p:sp>
        <p:nvSpPr>
          <p:cNvPr id="3" name="Content Placeholder 2">
            <a:extLst>
              <a:ext uri="{FF2B5EF4-FFF2-40B4-BE49-F238E27FC236}">
                <a16:creationId xmlns:a16="http://schemas.microsoft.com/office/drawing/2014/main" id="{378F2E4E-06F2-4E1A-9905-AF4286F5EE2D}"/>
              </a:ext>
            </a:extLst>
          </p:cNvPr>
          <p:cNvSpPr>
            <a:spLocks noGrp="1"/>
          </p:cNvSpPr>
          <p:nvPr>
            <p:ph idx="1"/>
          </p:nvPr>
        </p:nvSpPr>
        <p:spPr>
          <a:xfrm>
            <a:off x="2422957" y="3616033"/>
            <a:ext cx="8915400" cy="2753592"/>
          </a:xfrm>
        </p:spPr>
        <p:txBody>
          <a:bodyPr>
            <a:normAutofit/>
          </a:bodyPr>
          <a:lstStyle/>
          <a:p>
            <a:r>
              <a:rPr lang="en-US" sz="2400" dirty="0">
                <a:solidFill>
                  <a:schemeClr val="tx1"/>
                </a:solidFill>
                <a:latin typeface="Times New Roman" panose="02020603050405020304" pitchFamily="18" charset="0"/>
                <a:cs typeface="Times New Roman" panose="02020603050405020304" pitchFamily="18" charset="0"/>
              </a:rPr>
              <a:t>Collects the input data </a:t>
            </a:r>
          </a:p>
          <a:p>
            <a:r>
              <a:rPr lang="en-US" sz="2400" dirty="0">
                <a:solidFill>
                  <a:schemeClr val="tx1"/>
                </a:solidFill>
                <a:latin typeface="Times New Roman" panose="02020603050405020304" pitchFamily="18" charset="0"/>
                <a:cs typeface="Times New Roman" panose="02020603050405020304" pitchFamily="18" charset="0"/>
              </a:rPr>
              <a:t>Fitting and fusing the input gesture into the template model used</a:t>
            </a:r>
          </a:p>
          <a:p>
            <a:r>
              <a:rPr lang="en-IN" sz="2400" dirty="0">
                <a:solidFill>
                  <a:schemeClr val="tx1"/>
                </a:solidFill>
                <a:latin typeface="Times New Roman" panose="02020603050405020304" pitchFamily="18" charset="0"/>
                <a:cs typeface="Times New Roman" panose="02020603050405020304" pitchFamily="18" charset="0"/>
              </a:rPr>
              <a:t>Uses the recognition algorithm to find out the gesture</a:t>
            </a:r>
          </a:p>
          <a:p>
            <a:r>
              <a:rPr lang="en-US" sz="2400" dirty="0">
                <a:solidFill>
                  <a:schemeClr val="tx1"/>
                </a:solidFill>
                <a:latin typeface="Times New Roman" panose="02020603050405020304" pitchFamily="18" charset="0"/>
                <a:cs typeface="Times New Roman" panose="02020603050405020304" pitchFamily="18" charset="0"/>
              </a:rPr>
              <a:t>The command/meaning of the gesture should be declared and carried out</a:t>
            </a: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5" name="image2.png" descr="G:\BACKUP\sonam\M.E\seminar report I\Block diagram.bmp">
            <a:extLst>
              <a:ext uri="{FF2B5EF4-FFF2-40B4-BE49-F238E27FC236}">
                <a16:creationId xmlns:a16="http://schemas.microsoft.com/office/drawing/2014/main" id="{D01D22BC-DC01-4288-A262-00774FB4084F}"/>
              </a:ext>
            </a:extLst>
          </p:cNvPr>
          <p:cNvPicPr/>
          <p:nvPr/>
        </p:nvPicPr>
        <p:blipFill>
          <a:blip r:embed="rId2" cstate="print"/>
          <a:stretch>
            <a:fillRect/>
          </a:stretch>
        </p:blipFill>
        <p:spPr>
          <a:xfrm>
            <a:off x="2422957" y="1977735"/>
            <a:ext cx="8264627" cy="976745"/>
          </a:xfrm>
          <a:prstGeom prst="rect">
            <a:avLst/>
          </a:prstGeom>
        </p:spPr>
      </p:pic>
    </p:spTree>
    <p:extLst>
      <p:ext uri="{BB962C8B-B14F-4D97-AF65-F5344CB8AC3E}">
        <p14:creationId xmlns:p14="http://schemas.microsoft.com/office/powerpoint/2010/main" val="1951270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00229E-DB96-4FD2-BA04-F5007EF4F393}"/>
              </a:ext>
            </a:extLst>
          </p:cNvPr>
          <p:cNvSpPr>
            <a:spLocks noGrp="1"/>
          </p:cNvSpPr>
          <p:nvPr>
            <p:ph type="title"/>
          </p:nvPr>
        </p:nvSpPr>
        <p:spPr>
          <a:xfrm>
            <a:off x="2592924" y="624110"/>
            <a:ext cx="8911687" cy="861790"/>
          </a:xfrm>
        </p:spPr>
        <p:txBody>
          <a:bodyPr>
            <a:normAutofit/>
          </a:bodyPr>
          <a:lstStyle/>
          <a:p>
            <a:r>
              <a:rPr lang="en-IN" sz="4000" b="1" dirty="0">
                <a:solidFill>
                  <a:srgbClr val="A53010"/>
                </a:solidFill>
                <a:latin typeface="Times New Roman" panose="02020603050405020304" pitchFamily="18" charset="0"/>
                <a:cs typeface="Times New Roman" panose="02020603050405020304" pitchFamily="18" charset="0"/>
              </a:rPr>
              <a:t>Algorithms</a:t>
            </a:r>
          </a:p>
        </p:txBody>
      </p:sp>
      <p:sp>
        <p:nvSpPr>
          <p:cNvPr id="5" name="Content Placeholder 4">
            <a:extLst>
              <a:ext uri="{FF2B5EF4-FFF2-40B4-BE49-F238E27FC236}">
                <a16:creationId xmlns:a16="http://schemas.microsoft.com/office/drawing/2014/main" id="{C2CB67E9-E4E8-469F-8EF9-300E7CDC276E}"/>
              </a:ext>
            </a:extLst>
          </p:cNvPr>
          <p:cNvSpPr>
            <a:spLocks noGrp="1"/>
          </p:cNvSpPr>
          <p:nvPr>
            <p:ph sz="half" idx="1"/>
          </p:nvPr>
        </p:nvSpPr>
        <p:spPr>
          <a:xfrm>
            <a:off x="7711707" y="2087880"/>
            <a:ext cx="4313864" cy="3810000"/>
          </a:xfrm>
        </p:spPr>
        <p:txBody>
          <a:bodyPr>
            <a:noAutofit/>
          </a:bodyPr>
          <a:lstStyle/>
          <a:p>
            <a:pPr marL="86995" marR="297815" indent="-74930" algn="just">
              <a:lnSpc>
                <a:spcPct val="80000"/>
              </a:lnSpc>
              <a:spcBef>
                <a:spcPts val="585"/>
              </a:spcBef>
            </a:pPr>
            <a:r>
              <a:rPr lang="en-GB" sz="2400" dirty="0">
                <a:solidFill>
                  <a:schemeClr val="tx1"/>
                </a:solidFill>
                <a:latin typeface="Times New Roman" panose="02020603050405020304" pitchFamily="18" charset="0"/>
                <a:cs typeface="Times New Roman" panose="02020603050405020304" pitchFamily="18" charset="0"/>
              </a:rPr>
              <a:t>Depending on </a:t>
            </a:r>
            <a:r>
              <a:rPr lang="en-GB" sz="2400" spc="-5" dirty="0">
                <a:solidFill>
                  <a:schemeClr val="tx1"/>
                </a:solidFill>
                <a:latin typeface="Times New Roman" panose="02020603050405020304" pitchFamily="18" charset="0"/>
                <a:cs typeface="Times New Roman" panose="02020603050405020304" pitchFamily="18" charset="0"/>
              </a:rPr>
              <a:t>the type </a:t>
            </a:r>
            <a:r>
              <a:rPr lang="en-GB" sz="2400" dirty="0">
                <a:solidFill>
                  <a:schemeClr val="tx1"/>
                </a:solidFill>
                <a:latin typeface="Times New Roman" panose="02020603050405020304" pitchFamily="18" charset="0"/>
                <a:cs typeface="Times New Roman" panose="02020603050405020304" pitchFamily="18" charset="0"/>
              </a:rPr>
              <a:t>of </a:t>
            </a:r>
            <a:r>
              <a:rPr lang="en-GB" sz="2400" spc="-5" dirty="0">
                <a:solidFill>
                  <a:schemeClr val="tx1"/>
                </a:solidFill>
                <a:latin typeface="Times New Roman" panose="02020603050405020304" pitchFamily="18" charset="0"/>
                <a:cs typeface="Times New Roman" panose="02020603050405020304" pitchFamily="18" charset="0"/>
              </a:rPr>
              <a:t>the  input </a:t>
            </a:r>
            <a:r>
              <a:rPr lang="en-GB" sz="2400" dirty="0">
                <a:solidFill>
                  <a:schemeClr val="tx1"/>
                </a:solidFill>
                <a:latin typeface="Times New Roman" panose="02020603050405020304" pitchFamily="18" charset="0"/>
                <a:cs typeface="Times New Roman" panose="02020603050405020304" pitchFamily="18" charset="0"/>
              </a:rPr>
              <a:t>data, </a:t>
            </a:r>
            <a:r>
              <a:rPr lang="en-GB" sz="2400" spc="-5" dirty="0">
                <a:solidFill>
                  <a:schemeClr val="tx1"/>
                </a:solidFill>
                <a:latin typeface="Times New Roman" panose="02020603050405020304" pitchFamily="18" charset="0"/>
                <a:cs typeface="Times New Roman" panose="02020603050405020304" pitchFamily="18" charset="0"/>
              </a:rPr>
              <a:t>the approach </a:t>
            </a:r>
            <a:r>
              <a:rPr lang="en-GB" sz="2400" dirty="0">
                <a:solidFill>
                  <a:schemeClr val="tx1"/>
                </a:solidFill>
                <a:latin typeface="Times New Roman" panose="02020603050405020304" pitchFamily="18" charset="0"/>
                <a:cs typeface="Times New Roman" panose="02020603050405020304" pitchFamily="18" charset="0"/>
              </a:rPr>
              <a:t>for  </a:t>
            </a:r>
            <a:r>
              <a:rPr lang="en-GB" sz="2400" spc="-5" dirty="0">
                <a:solidFill>
                  <a:schemeClr val="tx1"/>
                </a:solidFill>
                <a:latin typeface="Times New Roman" panose="02020603050405020304" pitchFamily="18" charset="0"/>
                <a:cs typeface="Times New Roman" panose="02020603050405020304" pitchFamily="18" charset="0"/>
              </a:rPr>
              <a:t>interpreting </a:t>
            </a:r>
            <a:r>
              <a:rPr lang="en-GB" sz="2400" dirty="0">
                <a:solidFill>
                  <a:schemeClr val="tx1"/>
                </a:solidFill>
                <a:latin typeface="Times New Roman" panose="02020603050405020304" pitchFamily="18" charset="0"/>
                <a:cs typeface="Times New Roman" panose="02020603050405020304" pitchFamily="18" charset="0"/>
              </a:rPr>
              <a:t>a </a:t>
            </a:r>
            <a:r>
              <a:rPr lang="en-GB" sz="2400" spc="-5" dirty="0">
                <a:solidFill>
                  <a:schemeClr val="tx1"/>
                </a:solidFill>
                <a:latin typeface="Times New Roman" panose="02020603050405020304" pitchFamily="18" charset="0"/>
                <a:cs typeface="Times New Roman" panose="02020603050405020304" pitchFamily="18" charset="0"/>
              </a:rPr>
              <a:t>gesture </a:t>
            </a:r>
            <a:r>
              <a:rPr lang="en-GB" sz="2400" dirty="0">
                <a:solidFill>
                  <a:schemeClr val="tx1"/>
                </a:solidFill>
                <a:latin typeface="Times New Roman" panose="02020603050405020304" pitchFamily="18" charset="0"/>
                <a:cs typeface="Times New Roman" panose="02020603050405020304" pitchFamily="18" charset="0"/>
              </a:rPr>
              <a:t>could </a:t>
            </a:r>
            <a:r>
              <a:rPr lang="en-GB" sz="2400" spc="-5" dirty="0">
                <a:solidFill>
                  <a:schemeClr val="tx1"/>
                </a:solidFill>
                <a:latin typeface="Times New Roman" panose="02020603050405020304" pitchFamily="18" charset="0"/>
                <a:cs typeface="Times New Roman" panose="02020603050405020304" pitchFamily="18" charset="0"/>
              </a:rPr>
              <a:t>be  </a:t>
            </a:r>
            <a:r>
              <a:rPr lang="en-GB" sz="2400" dirty="0">
                <a:solidFill>
                  <a:schemeClr val="tx1"/>
                </a:solidFill>
                <a:latin typeface="Times New Roman" panose="02020603050405020304" pitchFamily="18" charset="0"/>
                <a:cs typeface="Times New Roman" panose="02020603050405020304" pitchFamily="18" charset="0"/>
              </a:rPr>
              <a:t>done </a:t>
            </a:r>
            <a:r>
              <a:rPr lang="en-GB" sz="2400" spc="-5" dirty="0">
                <a:solidFill>
                  <a:schemeClr val="tx1"/>
                </a:solidFill>
                <a:latin typeface="Times New Roman" panose="02020603050405020304" pitchFamily="18" charset="0"/>
                <a:cs typeface="Times New Roman" panose="02020603050405020304" pitchFamily="18" charset="0"/>
              </a:rPr>
              <a:t>in </a:t>
            </a:r>
            <a:r>
              <a:rPr lang="en-GB" sz="2400" dirty="0">
                <a:solidFill>
                  <a:schemeClr val="tx1"/>
                </a:solidFill>
                <a:latin typeface="Times New Roman" panose="02020603050405020304" pitchFamily="18" charset="0"/>
                <a:cs typeface="Times New Roman" panose="02020603050405020304" pitchFamily="18" charset="0"/>
              </a:rPr>
              <a:t>different</a:t>
            </a:r>
            <a:r>
              <a:rPr lang="en-GB" sz="2400" spc="-50" dirty="0">
                <a:solidFill>
                  <a:schemeClr val="tx1"/>
                </a:solidFill>
                <a:latin typeface="Times New Roman" panose="02020603050405020304" pitchFamily="18" charset="0"/>
                <a:cs typeface="Times New Roman" panose="02020603050405020304" pitchFamily="18" charset="0"/>
              </a:rPr>
              <a:t> </a:t>
            </a:r>
            <a:r>
              <a:rPr lang="en-GB" sz="2400" dirty="0">
                <a:solidFill>
                  <a:schemeClr val="tx1"/>
                </a:solidFill>
                <a:latin typeface="Times New Roman" panose="02020603050405020304" pitchFamily="18" charset="0"/>
                <a:cs typeface="Times New Roman" panose="02020603050405020304" pitchFamily="18" charset="0"/>
              </a:rPr>
              <a:t>ways.</a:t>
            </a:r>
          </a:p>
          <a:p>
            <a:pPr marL="86995" marR="5080" indent="286385" algn="just">
              <a:lnSpc>
                <a:spcPct val="80000"/>
              </a:lnSpc>
              <a:spcBef>
                <a:spcPts val="480"/>
              </a:spcBef>
            </a:pPr>
            <a:r>
              <a:rPr lang="en-GB" sz="2400" dirty="0">
                <a:solidFill>
                  <a:schemeClr val="tx1"/>
                </a:solidFill>
                <a:latin typeface="Times New Roman" panose="02020603050405020304" pitchFamily="18" charset="0"/>
                <a:cs typeface="Times New Roman" panose="02020603050405020304" pitchFamily="18" charset="0"/>
              </a:rPr>
              <a:t>Some </a:t>
            </a:r>
            <a:r>
              <a:rPr lang="en-GB" sz="2400" spc="-5" dirty="0">
                <a:solidFill>
                  <a:schemeClr val="tx1"/>
                </a:solidFill>
                <a:latin typeface="Times New Roman" panose="02020603050405020304" pitchFamily="18" charset="0"/>
                <a:cs typeface="Times New Roman" panose="02020603050405020304" pitchFamily="18" charset="0"/>
              </a:rPr>
              <a:t>literature </a:t>
            </a:r>
            <a:r>
              <a:rPr lang="en-GB" sz="2400" dirty="0">
                <a:solidFill>
                  <a:schemeClr val="tx1"/>
                </a:solidFill>
                <a:latin typeface="Times New Roman" panose="02020603050405020304" pitchFamily="18" charset="0"/>
                <a:cs typeface="Times New Roman" panose="02020603050405020304" pitchFamily="18" charset="0"/>
              </a:rPr>
              <a:t>differentiates</a:t>
            </a:r>
            <a:r>
              <a:rPr lang="en-GB" sz="2400" spc="-85" dirty="0">
                <a:solidFill>
                  <a:schemeClr val="tx1"/>
                </a:solidFill>
                <a:latin typeface="Times New Roman" panose="02020603050405020304" pitchFamily="18" charset="0"/>
                <a:cs typeface="Times New Roman" panose="02020603050405020304" pitchFamily="18" charset="0"/>
              </a:rPr>
              <a:t> two</a:t>
            </a:r>
            <a:r>
              <a:rPr lang="en-GB" sz="2400" dirty="0">
                <a:solidFill>
                  <a:schemeClr val="tx1"/>
                </a:solidFill>
                <a:latin typeface="Times New Roman" panose="02020603050405020304" pitchFamily="18" charset="0"/>
                <a:cs typeface="Times New Roman" panose="02020603050405020304" pitchFamily="18" charset="0"/>
              </a:rPr>
              <a:t> different approaches </a:t>
            </a:r>
            <a:r>
              <a:rPr lang="en-GB" sz="2400" spc="-5" dirty="0">
                <a:solidFill>
                  <a:schemeClr val="tx1"/>
                </a:solidFill>
                <a:latin typeface="Times New Roman" panose="02020603050405020304" pitchFamily="18" charset="0"/>
                <a:cs typeface="Times New Roman" panose="02020603050405020304" pitchFamily="18" charset="0"/>
              </a:rPr>
              <a:t>in gesture  recognition.</a:t>
            </a:r>
            <a:endParaRPr lang="en-GB" sz="2400" dirty="0">
              <a:solidFill>
                <a:schemeClr val="tx1"/>
              </a:solidFill>
              <a:latin typeface="Times New Roman" panose="02020603050405020304" pitchFamily="18" charset="0"/>
              <a:cs typeface="Times New Roman" panose="02020603050405020304" pitchFamily="18" charset="0"/>
            </a:endParaRPr>
          </a:p>
          <a:p>
            <a:pPr marL="563880" indent="-253365" algn="just">
              <a:lnSpc>
                <a:spcPct val="100000"/>
              </a:lnSpc>
              <a:buAutoNum type="arabicPeriod"/>
              <a:tabLst>
                <a:tab pos="564515" algn="l"/>
              </a:tabLst>
            </a:pPr>
            <a:r>
              <a:rPr lang="en-GB" sz="2400" dirty="0">
                <a:solidFill>
                  <a:schemeClr val="tx1"/>
                </a:solidFill>
                <a:latin typeface="Times New Roman" panose="02020603050405020304" pitchFamily="18" charset="0"/>
                <a:cs typeface="Times New Roman" panose="02020603050405020304" pitchFamily="18" charset="0"/>
              </a:rPr>
              <a:t>3D model</a:t>
            </a:r>
            <a:r>
              <a:rPr lang="en-GB" sz="2400" spc="-10" dirty="0">
                <a:solidFill>
                  <a:schemeClr val="tx1"/>
                </a:solidFill>
                <a:latin typeface="Times New Roman" panose="02020603050405020304" pitchFamily="18" charset="0"/>
                <a:cs typeface="Times New Roman" panose="02020603050405020304" pitchFamily="18" charset="0"/>
              </a:rPr>
              <a:t> </a:t>
            </a:r>
            <a:r>
              <a:rPr lang="en-GB" sz="2400" spc="-5" dirty="0">
                <a:solidFill>
                  <a:schemeClr val="tx1"/>
                </a:solidFill>
                <a:latin typeface="Times New Roman" panose="02020603050405020304" pitchFamily="18" charset="0"/>
                <a:cs typeface="Times New Roman" panose="02020603050405020304" pitchFamily="18" charset="0"/>
              </a:rPr>
              <a:t>based</a:t>
            </a:r>
            <a:endParaRPr lang="en-GB" sz="2400" dirty="0">
              <a:solidFill>
                <a:schemeClr val="tx1"/>
              </a:solidFill>
              <a:latin typeface="Times New Roman" panose="02020603050405020304" pitchFamily="18" charset="0"/>
              <a:cs typeface="Times New Roman" panose="02020603050405020304" pitchFamily="18" charset="0"/>
            </a:endParaRPr>
          </a:p>
          <a:p>
            <a:pPr marL="563880" indent="-253365" algn="just">
              <a:lnSpc>
                <a:spcPct val="100000"/>
              </a:lnSpc>
              <a:buAutoNum type="arabicPeriod"/>
              <a:tabLst>
                <a:tab pos="564515" algn="l"/>
              </a:tabLst>
            </a:pPr>
            <a:r>
              <a:rPr lang="en-GB" sz="2400" spc="-5" dirty="0">
                <a:solidFill>
                  <a:schemeClr val="tx1"/>
                </a:solidFill>
                <a:latin typeface="Times New Roman" panose="02020603050405020304" pitchFamily="18" charset="0"/>
                <a:cs typeface="Times New Roman" panose="02020603050405020304" pitchFamily="18" charset="0"/>
              </a:rPr>
              <a:t>Appearance-based.</a:t>
            </a:r>
            <a:endParaRPr lang="en-GB" sz="2400" dirty="0">
              <a:solidFill>
                <a:schemeClr val="tx1"/>
              </a:solidFill>
              <a:latin typeface="Times New Roman" panose="02020603050405020304" pitchFamily="18" charset="0"/>
              <a:cs typeface="Times New Roman" panose="02020603050405020304" pitchFamily="18" charset="0"/>
            </a:endParaRPr>
          </a:p>
          <a:p>
            <a:pPr algn="just"/>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8" name="object 4">
            <a:extLst>
              <a:ext uri="{FF2B5EF4-FFF2-40B4-BE49-F238E27FC236}">
                <a16:creationId xmlns:a16="http://schemas.microsoft.com/office/drawing/2014/main" id="{E77481BF-58E9-4785-9AC9-0C1648460B64}"/>
              </a:ext>
            </a:extLst>
          </p:cNvPr>
          <p:cNvSpPr/>
          <p:nvPr/>
        </p:nvSpPr>
        <p:spPr>
          <a:xfrm>
            <a:off x="1537912" y="2087880"/>
            <a:ext cx="5884764" cy="38100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45313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66144-BCD7-4DE9-ADE7-C597B91960E4}"/>
              </a:ext>
            </a:extLst>
          </p:cNvPr>
          <p:cNvSpPr>
            <a:spLocks noGrp="1"/>
          </p:cNvSpPr>
          <p:nvPr>
            <p:ph type="title"/>
          </p:nvPr>
        </p:nvSpPr>
        <p:spPr>
          <a:xfrm>
            <a:off x="2592925" y="624110"/>
            <a:ext cx="8911687" cy="793210"/>
          </a:xfrm>
        </p:spPr>
        <p:txBody>
          <a:bodyPr>
            <a:normAutofit/>
          </a:bodyPr>
          <a:lstStyle/>
          <a:p>
            <a:r>
              <a:rPr lang="en-IN" sz="4000" b="1" dirty="0">
                <a:solidFill>
                  <a:srgbClr val="C00000"/>
                </a:solidFill>
                <a:latin typeface="Times New Roman" panose="02020603050405020304" pitchFamily="18" charset="0"/>
                <a:cs typeface="Times New Roman" panose="02020603050405020304" pitchFamily="18" charset="0"/>
              </a:rPr>
              <a:t>3D model-based </a:t>
            </a:r>
          </a:p>
        </p:txBody>
      </p:sp>
      <p:sp>
        <p:nvSpPr>
          <p:cNvPr id="9" name="Content Placeholder 2">
            <a:extLst>
              <a:ext uri="{FF2B5EF4-FFF2-40B4-BE49-F238E27FC236}">
                <a16:creationId xmlns:a16="http://schemas.microsoft.com/office/drawing/2014/main" id="{20A850BD-2902-4222-BCCD-776CBEC6FF61}"/>
              </a:ext>
            </a:extLst>
          </p:cNvPr>
          <p:cNvSpPr>
            <a:spLocks noGrp="1"/>
          </p:cNvSpPr>
          <p:nvPr>
            <p:ph idx="1"/>
          </p:nvPr>
        </p:nvSpPr>
        <p:spPr>
          <a:xfrm>
            <a:off x="7048768" y="2092074"/>
            <a:ext cx="4852600" cy="4335780"/>
          </a:xfrm>
        </p:spPr>
        <p:txBody>
          <a:bodyPr>
            <a:noAutofit/>
          </a:bodyPr>
          <a:lstStyle/>
          <a:p>
            <a:pPr marL="12700" marR="5080" algn="just">
              <a:lnSpc>
                <a:spcPct val="90000"/>
              </a:lnSpc>
              <a:spcBef>
                <a:spcPts val="359"/>
              </a:spcBef>
            </a:pPr>
            <a:r>
              <a:rPr lang="en-GB" sz="2400" spc="-5" dirty="0">
                <a:solidFill>
                  <a:schemeClr val="tx1"/>
                </a:solidFill>
                <a:latin typeface="Book Antiqua"/>
                <a:cs typeface="Book Antiqua"/>
              </a:rPr>
              <a:t>The 3D model </a:t>
            </a:r>
            <a:r>
              <a:rPr lang="en-GB" sz="2400" spc="-10" dirty="0">
                <a:solidFill>
                  <a:schemeClr val="tx1"/>
                </a:solidFill>
                <a:latin typeface="Book Antiqua"/>
                <a:cs typeface="Book Antiqua"/>
              </a:rPr>
              <a:t>approach </a:t>
            </a:r>
            <a:r>
              <a:rPr lang="en-GB" sz="2400" spc="-5" dirty="0">
                <a:solidFill>
                  <a:schemeClr val="tx1"/>
                </a:solidFill>
                <a:latin typeface="Book Antiqua"/>
                <a:cs typeface="Book Antiqua"/>
              </a:rPr>
              <a:t>can </a:t>
            </a:r>
            <a:r>
              <a:rPr lang="en-GB" sz="2400" spc="-10" dirty="0">
                <a:solidFill>
                  <a:schemeClr val="tx1"/>
                </a:solidFill>
                <a:latin typeface="Book Antiqua"/>
                <a:cs typeface="Book Antiqua"/>
              </a:rPr>
              <a:t>use </a:t>
            </a:r>
            <a:r>
              <a:rPr lang="en-GB" sz="2400" spc="-5" dirty="0">
                <a:solidFill>
                  <a:schemeClr val="tx1"/>
                </a:solidFill>
                <a:latin typeface="Book Antiqua"/>
                <a:cs typeface="Book Antiqua"/>
              </a:rPr>
              <a:t>volumetric or skeletal models, or  even a combination of the two. The models are generally created of complicated  3D surfaces, </a:t>
            </a:r>
            <a:r>
              <a:rPr lang="en-GB" sz="2400" spc="-10" dirty="0">
                <a:solidFill>
                  <a:schemeClr val="tx1"/>
                </a:solidFill>
                <a:latin typeface="Book Antiqua"/>
                <a:cs typeface="Book Antiqua"/>
              </a:rPr>
              <a:t>like NURBS </a:t>
            </a:r>
            <a:r>
              <a:rPr lang="en-GB" sz="2400" spc="-5" dirty="0">
                <a:solidFill>
                  <a:schemeClr val="tx1"/>
                </a:solidFill>
                <a:latin typeface="Book Antiqua"/>
                <a:cs typeface="Book Antiqua"/>
              </a:rPr>
              <a:t>or </a:t>
            </a:r>
            <a:r>
              <a:rPr lang="en-GB" sz="2400" spc="-10" dirty="0">
                <a:solidFill>
                  <a:schemeClr val="tx1"/>
                </a:solidFill>
                <a:latin typeface="Book Antiqua"/>
                <a:cs typeface="Book Antiqua"/>
              </a:rPr>
              <a:t>polygon</a:t>
            </a:r>
            <a:r>
              <a:rPr lang="en-GB" sz="2400" spc="60" dirty="0">
                <a:solidFill>
                  <a:schemeClr val="tx1"/>
                </a:solidFill>
                <a:latin typeface="Book Antiqua"/>
                <a:cs typeface="Book Antiqua"/>
              </a:rPr>
              <a:t> </a:t>
            </a:r>
            <a:r>
              <a:rPr lang="en-GB" sz="2400" dirty="0">
                <a:solidFill>
                  <a:schemeClr val="tx1"/>
                </a:solidFill>
                <a:latin typeface="Book Antiqua"/>
                <a:cs typeface="Book Antiqua"/>
              </a:rPr>
              <a:t>meshes.</a:t>
            </a:r>
          </a:p>
          <a:p>
            <a:pPr marL="12700" marR="211454" algn="just">
              <a:lnSpc>
                <a:spcPts val="2380"/>
              </a:lnSpc>
              <a:spcBef>
                <a:spcPts val="560"/>
              </a:spcBef>
            </a:pPr>
            <a:r>
              <a:rPr lang="en-GB" sz="2400" spc="-5" dirty="0">
                <a:solidFill>
                  <a:schemeClr val="tx1"/>
                </a:solidFill>
                <a:latin typeface="Book Antiqua"/>
                <a:cs typeface="Book Antiqua"/>
              </a:rPr>
              <a:t>The drawback of this method is that is very computational  intensive, and </a:t>
            </a:r>
            <a:r>
              <a:rPr lang="en-GB" sz="2400" dirty="0">
                <a:solidFill>
                  <a:schemeClr val="tx1"/>
                </a:solidFill>
                <a:latin typeface="Book Antiqua"/>
                <a:cs typeface="Book Antiqua"/>
              </a:rPr>
              <a:t>systems </a:t>
            </a:r>
            <a:r>
              <a:rPr lang="en-GB" sz="2400" spc="-5" dirty="0">
                <a:solidFill>
                  <a:schemeClr val="tx1"/>
                </a:solidFill>
                <a:latin typeface="Book Antiqua"/>
                <a:cs typeface="Book Antiqua"/>
              </a:rPr>
              <a:t>for </a:t>
            </a:r>
            <a:r>
              <a:rPr lang="en-GB" sz="2400" spc="-10" dirty="0">
                <a:solidFill>
                  <a:schemeClr val="tx1"/>
                </a:solidFill>
                <a:latin typeface="Book Antiqua"/>
                <a:cs typeface="Book Antiqua"/>
              </a:rPr>
              <a:t>live </a:t>
            </a:r>
            <a:r>
              <a:rPr lang="en-GB" sz="2400" spc="-5" dirty="0">
                <a:solidFill>
                  <a:schemeClr val="tx1"/>
                </a:solidFill>
                <a:latin typeface="Book Antiqua"/>
                <a:cs typeface="Book Antiqua"/>
              </a:rPr>
              <a:t>analysis are still to be</a:t>
            </a:r>
            <a:r>
              <a:rPr lang="en-GB" sz="2400" spc="35" dirty="0">
                <a:solidFill>
                  <a:schemeClr val="tx1"/>
                </a:solidFill>
                <a:latin typeface="Book Antiqua"/>
                <a:cs typeface="Book Antiqua"/>
              </a:rPr>
              <a:t> </a:t>
            </a:r>
            <a:r>
              <a:rPr lang="en-GB" sz="2400" spc="-5" dirty="0">
                <a:solidFill>
                  <a:schemeClr val="tx1"/>
                </a:solidFill>
                <a:latin typeface="Book Antiqua"/>
                <a:cs typeface="Book Antiqua"/>
              </a:rPr>
              <a:t>developed.</a:t>
            </a:r>
            <a:endParaRPr lang="en-GB" sz="2400" dirty="0">
              <a:solidFill>
                <a:schemeClr val="tx1"/>
              </a:solidFill>
              <a:latin typeface="Book Antiqua"/>
              <a:cs typeface="Book Antiqua"/>
            </a:endParaRPr>
          </a:p>
          <a:p>
            <a:pPr marL="424180" marR="26034" indent="-412115" algn="just">
              <a:lnSpc>
                <a:spcPct val="100000"/>
              </a:lnSpc>
              <a:spcBef>
                <a:spcPts val="100"/>
              </a:spcBef>
              <a:tabLst>
                <a:tab pos="424180" algn="l"/>
              </a:tabLst>
            </a:pP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F3F72DC-2A86-4F26-86B1-D33E8CF0CD61}"/>
              </a:ext>
            </a:extLst>
          </p:cNvPr>
          <p:cNvPicPr>
            <a:picLocks noChangeAspect="1"/>
          </p:cNvPicPr>
          <p:nvPr/>
        </p:nvPicPr>
        <p:blipFill>
          <a:blip r:embed="rId2"/>
          <a:stretch>
            <a:fillRect/>
          </a:stretch>
        </p:blipFill>
        <p:spPr>
          <a:xfrm>
            <a:off x="521237" y="2092074"/>
            <a:ext cx="5865708" cy="3276706"/>
          </a:xfrm>
          <a:prstGeom prst="rect">
            <a:avLst/>
          </a:prstGeom>
        </p:spPr>
      </p:pic>
    </p:spTree>
    <p:extLst>
      <p:ext uri="{BB962C8B-B14F-4D97-AF65-F5344CB8AC3E}">
        <p14:creationId xmlns:p14="http://schemas.microsoft.com/office/powerpoint/2010/main" val="2563773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66144-BCD7-4DE9-ADE7-C597B91960E4}"/>
              </a:ext>
            </a:extLst>
          </p:cNvPr>
          <p:cNvSpPr>
            <a:spLocks noGrp="1"/>
          </p:cNvSpPr>
          <p:nvPr>
            <p:ph type="title"/>
          </p:nvPr>
        </p:nvSpPr>
        <p:spPr>
          <a:xfrm>
            <a:off x="2592925" y="624110"/>
            <a:ext cx="8911687" cy="793210"/>
          </a:xfrm>
        </p:spPr>
        <p:txBody>
          <a:bodyPr>
            <a:normAutofit/>
          </a:bodyPr>
          <a:lstStyle/>
          <a:p>
            <a:r>
              <a:rPr lang="en-IN" sz="4000" b="1" dirty="0">
                <a:solidFill>
                  <a:srgbClr val="C00000"/>
                </a:solidFill>
                <a:latin typeface="Times New Roman" panose="02020603050405020304" pitchFamily="18" charset="0"/>
                <a:cs typeface="Times New Roman" panose="02020603050405020304" pitchFamily="18" charset="0"/>
              </a:rPr>
              <a:t>Appearance based</a:t>
            </a:r>
          </a:p>
        </p:txBody>
      </p:sp>
      <p:sp>
        <p:nvSpPr>
          <p:cNvPr id="9" name="Content Placeholder 2">
            <a:extLst>
              <a:ext uri="{FF2B5EF4-FFF2-40B4-BE49-F238E27FC236}">
                <a16:creationId xmlns:a16="http://schemas.microsoft.com/office/drawing/2014/main" id="{20A850BD-2902-4222-BCCD-776CBEC6FF61}"/>
              </a:ext>
            </a:extLst>
          </p:cNvPr>
          <p:cNvSpPr>
            <a:spLocks noGrp="1"/>
          </p:cNvSpPr>
          <p:nvPr>
            <p:ph idx="1"/>
          </p:nvPr>
        </p:nvSpPr>
        <p:spPr>
          <a:xfrm>
            <a:off x="4959927" y="1911018"/>
            <a:ext cx="6853198" cy="4946982"/>
          </a:xfrm>
        </p:spPr>
        <p:txBody>
          <a:bodyPr>
            <a:noAutofit/>
          </a:bodyPr>
          <a:lstStyle/>
          <a:p>
            <a:pPr marL="55244" marR="24765" indent="-43180" algn="just">
              <a:lnSpc>
                <a:spcPct val="91700"/>
              </a:lnSpc>
              <a:spcBef>
                <a:spcPts val="300"/>
              </a:spcBef>
            </a:pPr>
            <a:r>
              <a:rPr lang="en-GB" sz="2400" dirty="0">
                <a:solidFill>
                  <a:schemeClr val="tx1"/>
                </a:solidFill>
                <a:latin typeface="Times New Roman" panose="02020603050405020304" pitchFamily="18" charset="0"/>
                <a:cs typeface="Times New Roman" panose="02020603050405020304" pitchFamily="18" charset="0"/>
              </a:rPr>
              <a:t>These models don’t use a spatial  representation of </a:t>
            </a:r>
            <a:r>
              <a:rPr lang="en-GB" sz="2400" spc="-5" dirty="0">
                <a:solidFill>
                  <a:schemeClr val="tx1"/>
                </a:solidFill>
                <a:latin typeface="Times New Roman" panose="02020603050405020304" pitchFamily="18" charset="0"/>
                <a:cs typeface="Times New Roman" panose="02020603050405020304" pitchFamily="18" charset="0"/>
              </a:rPr>
              <a:t>the body instead use deformable templates</a:t>
            </a:r>
            <a:r>
              <a:rPr lang="en-GB" sz="2400" dirty="0">
                <a:solidFill>
                  <a:schemeClr val="tx1"/>
                </a:solidFill>
                <a:latin typeface="Times New Roman" panose="02020603050405020304" pitchFamily="18" charset="0"/>
                <a:cs typeface="Times New Roman" panose="02020603050405020304" pitchFamily="18" charset="0"/>
              </a:rPr>
              <a:t>.</a:t>
            </a:r>
          </a:p>
          <a:p>
            <a:pPr marL="55244" marR="24765" indent="-43180" algn="just">
              <a:lnSpc>
                <a:spcPct val="91700"/>
              </a:lnSpc>
              <a:spcBef>
                <a:spcPts val="300"/>
              </a:spcBef>
            </a:pPr>
            <a:r>
              <a:rPr lang="en-GB" sz="2400" spc="-5" dirty="0">
                <a:solidFill>
                  <a:schemeClr val="tx1"/>
                </a:solidFill>
                <a:latin typeface="Times New Roman" panose="02020603050405020304" pitchFamily="18" charset="0"/>
                <a:cs typeface="Times New Roman" panose="02020603050405020304" pitchFamily="18" charset="0"/>
              </a:rPr>
              <a:t>They </a:t>
            </a:r>
            <a:r>
              <a:rPr lang="en-GB" sz="2400" dirty="0">
                <a:solidFill>
                  <a:schemeClr val="tx1"/>
                </a:solidFill>
                <a:latin typeface="Times New Roman" panose="02020603050405020304" pitchFamily="18" charset="0"/>
                <a:cs typeface="Times New Roman" panose="02020603050405020304" pitchFamily="18" charset="0"/>
              </a:rPr>
              <a:t>derive </a:t>
            </a:r>
            <a:r>
              <a:rPr lang="en-GB" sz="2400" spc="-5" dirty="0">
                <a:solidFill>
                  <a:schemeClr val="tx1"/>
                </a:solidFill>
                <a:latin typeface="Times New Roman" panose="02020603050405020304" pitchFamily="18" charset="0"/>
                <a:cs typeface="Times New Roman" panose="02020603050405020304" pitchFamily="18" charset="0"/>
              </a:rPr>
              <a:t>the </a:t>
            </a:r>
            <a:r>
              <a:rPr lang="en-GB" sz="2400" dirty="0">
                <a:solidFill>
                  <a:schemeClr val="tx1"/>
                </a:solidFill>
                <a:latin typeface="Times New Roman" panose="02020603050405020304" pitchFamily="18" charset="0"/>
                <a:cs typeface="Times New Roman" panose="02020603050405020304" pitchFamily="18" charset="0"/>
              </a:rPr>
              <a:t>parameters  directly from </a:t>
            </a:r>
            <a:r>
              <a:rPr lang="en-GB" sz="2400" spc="-5" dirty="0">
                <a:solidFill>
                  <a:schemeClr val="tx1"/>
                </a:solidFill>
                <a:latin typeface="Times New Roman" panose="02020603050405020304" pitchFamily="18" charset="0"/>
                <a:cs typeface="Times New Roman" panose="02020603050405020304" pitchFamily="18" charset="0"/>
              </a:rPr>
              <a:t>the </a:t>
            </a:r>
            <a:r>
              <a:rPr lang="en-GB" sz="2400" dirty="0">
                <a:solidFill>
                  <a:schemeClr val="tx1"/>
                </a:solidFill>
                <a:latin typeface="Times New Roman" panose="02020603050405020304" pitchFamily="18" charset="0"/>
                <a:cs typeface="Times New Roman" panose="02020603050405020304" pitchFamily="18" charset="0"/>
              </a:rPr>
              <a:t>images or videos using image processing and a  </a:t>
            </a:r>
            <a:r>
              <a:rPr lang="en-GB" sz="2400" spc="-5" dirty="0">
                <a:solidFill>
                  <a:schemeClr val="tx1"/>
                </a:solidFill>
                <a:latin typeface="Times New Roman" panose="02020603050405020304" pitchFamily="18" charset="0"/>
                <a:cs typeface="Times New Roman" panose="02020603050405020304" pitchFamily="18" charset="0"/>
              </a:rPr>
              <a:t>template </a:t>
            </a:r>
            <a:r>
              <a:rPr lang="en-GB" sz="2400" dirty="0">
                <a:solidFill>
                  <a:schemeClr val="tx1"/>
                </a:solidFill>
                <a:latin typeface="Times New Roman" panose="02020603050405020304" pitchFamily="18" charset="0"/>
                <a:cs typeface="Times New Roman" panose="02020603050405020304" pitchFamily="18" charset="0"/>
              </a:rPr>
              <a:t>database.</a:t>
            </a:r>
          </a:p>
          <a:p>
            <a:pPr marL="55244" marR="24765" indent="-43180" algn="just">
              <a:lnSpc>
                <a:spcPct val="91700"/>
              </a:lnSpc>
              <a:spcBef>
                <a:spcPts val="300"/>
              </a:spcBef>
            </a:pPr>
            <a:r>
              <a:rPr lang="en-GB" sz="2400" dirty="0">
                <a:solidFill>
                  <a:schemeClr val="tx1"/>
                </a:solidFill>
                <a:latin typeface="Times New Roman" panose="02020603050405020304" pitchFamily="18" charset="0"/>
                <a:cs typeface="Times New Roman" panose="02020603050405020304" pitchFamily="18" charset="0"/>
              </a:rPr>
              <a:t>Deformable </a:t>
            </a:r>
            <a:r>
              <a:rPr lang="en-GB" sz="2400" spc="-5" dirty="0">
                <a:solidFill>
                  <a:schemeClr val="tx1"/>
                </a:solidFill>
                <a:latin typeface="Times New Roman" panose="02020603050405020304" pitchFamily="18" charset="0"/>
                <a:cs typeface="Times New Roman" panose="02020603050405020304" pitchFamily="18" charset="0"/>
              </a:rPr>
              <a:t>templates </a:t>
            </a:r>
            <a:r>
              <a:rPr lang="en-GB" sz="2400" dirty="0">
                <a:solidFill>
                  <a:schemeClr val="tx1"/>
                </a:solidFill>
                <a:latin typeface="Times New Roman" panose="02020603050405020304" pitchFamily="18" charset="0"/>
                <a:cs typeface="Times New Roman" panose="02020603050405020304" pitchFamily="18" charset="0"/>
              </a:rPr>
              <a:t>are sets of </a:t>
            </a:r>
            <a:r>
              <a:rPr lang="en-GB" sz="2400" spc="-5" dirty="0">
                <a:solidFill>
                  <a:schemeClr val="tx1"/>
                </a:solidFill>
                <a:latin typeface="Times New Roman" panose="02020603050405020304" pitchFamily="18" charset="0"/>
                <a:cs typeface="Times New Roman" panose="02020603050405020304" pitchFamily="18" charset="0"/>
              </a:rPr>
              <a:t>points  </a:t>
            </a:r>
            <a:r>
              <a:rPr lang="en-GB" sz="2400" dirty="0">
                <a:solidFill>
                  <a:schemeClr val="tx1"/>
                </a:solidFill>
                <a:latin typeface="Times New Roman" panose="02020603050405020304" pitchFamily="18" charset="0"/>
                <a:cs typeface="Times New Roman" panose="02020603050405020304" pitchFamily="18" charset="0"/>
              </a:rPr>
              <a:t>on </a:t>
            </a:r>
            <a:r>
              <a:rPr lang="en-GB" sz="2400" spc="-5" dirty="0">
                <a:solidFill>
                  <a:schemeClr val="tx1"/>
                </a:solidFill>
                <a:latin typeface="Times New Roman" panose="02020603050405020304" pitchFamily="18" charset="0"/>
                <a:cs typeface="Times New Roman" panose="02020603050405020304" pitchFamily="18" charset="0"/>
              </a:rPr>
              <a:t>the </a:t>
            </a:r>
            <a:r>
              <a:rPr lang="en-GB" sz="2400" dirty="0">
                <a:solidFill>
                  <a:schemeClr val="tx1"/>
                </a:solidFill>
                <a:latin typeface="Times New Roman" panose="02020603050405020304" pitchFamily="18" charset="0"/>
                <a:cs typeface="Times New Roman" panose="02020603050405020304" pitchFamily="18" charset="0"/>
              </a:rPr>
              <a:t>outline of an object, used as  </a:t>
            </a:r>
            <a:r>
              <a:rPr lang="en-GB" sz="2400" spc="-5" dirty="0">
                <a:solidFill>
                  <a:schemeClr val="tx1"/>
                </a:solidFill>
                <a:latin typeface="Times New Roman" panose="02020603050405020304" pitchFamily="18" charset="0"/>
                <a:cs typeface="Times New Roman" panose="02020603050405020304" pitchFamily="18" charset="0"/>
              </a:rPr>
              <a:t>interpolation nodes </a:t>
            </a:r>
            <a:r>
              <a:rPr lang="en-GB" sz="2400" dirty="0">
                <a:solidFill>
                  <a:schemeClr val="tx1"/>
                </a:solidFill>
                <a:latin typeface="Times New Roman" panose="02020603050405020304" pitchFamily="18" charset="0"/>
                <a:cs typeface="Times New Roman" panose="02020603050405020304" pitchFamily="18" charset="0"/>
              </a:rPr>
              <a:t>for </a:t>
            </a:r>
            <a:r>
              <a:rPr lang="en-GB" sz="2400" spc="-5" dirty="0">
                <a:solidFill>
                  <a:schemeClr val="tx1"/>
                </a:solidFill>
                <a:latin typeface="Times New Roman" panose="02020603050405020304" pitchFamily="18" charset="0"/>
                <a:cs typeface="Times New Roman" panose="02020603050405020304" pitchFamily="18" charset="0"/>
              </a:rPr>
              <a:t>the </a:t>
            </a:r>
            <a:r>
              <a:rPr lang="en-GB" sz="2400" dirty="0">
                <a:solidFill>
                  <a:schemeClr val="tx1"/>
                </a:solidFill>
                <a:latin typeface="Times New Roman" panose="02020603050405020304" pitchFamily="18" charset="0"/>
                <a:cs typeface="Times New Roman" panose="02020603050405020304" pitchFamily="18" charset="0"/>
              </a:rPr>
              <a:t>object’s outline  approximation.</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6" name="object 4">
            <a:extLst>
              <a:ext uri="{FF2B5EF4-FFF2-40B4-BE49-F238E27FC236}">
                <a16:creationId xmlns:a16="http://schemas.microsoft.com/office/drawing/2014/main" id="{73209BDF-84FF-4FAA-BD24-C494576DFE3B}"/>
              </a:ext>
            </a:extLst>
          </p:cNvPr>
          <p:cNvSpPr/>
          <p:nvPr/>
        </p:nvSpPr>
        <p:spPr>
          <a:xfrm>
            <a:off x="819889" y="1802515"/>
            <a:ext cx="3546071" cy="325296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73402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8894-C7DC-4BBF-BEA3-32978A450662}"/>
              </a:ext>
            </a:extLst>
          </p:cNvPr>
          <p:cNvSpPr>
            <a:spLocks noGrp="1"/>
          </p:cNvSpPr>
          <p:nvPr>
            <p:ph type="title"/>
          </p:nvPr>
        </p:nvSpPr>
        <p:spPr>
          <a:xfrm>
            <a:off x="2592925" y="624110"/>
            <a:ext cx="8911687" cy="838930"/>
          </a:xfrm>
        </p:spPr>
        <p:txBody>
          <a:bodyPr>
            <a:normAutofit/>
          </a:bodyPr>
          <a:lstStyle/>
          <a:p>
            <a:r>
              <a:rPr lang="en-IN" sz="4000" b="1" dirty="0">
                <a:solidFill>
                  <a:srgbClr val="A53010"/>
                </a:solidFill>
                <a:latin typeface="Times New Roman" panose="02020603050405020304" pitchFamily="18" charset="0"/>
                <a:cs typeface="Times New Roman" panose="02020603050405020304" pitchFamily="18" charset="0"/>
              </a:rPr>
              <a:t>Input Devices</a:t>
            </a:r>
          </a:p>
        </p:txBody>
      </p:sp>
      <p:sp>
        <p:nvSpPr>
          <p:cNvPr id="3" name="Content Placeholder 2">
            <a:extLst>
              <a:ext uri="{FF2B5EF4-FFF2-40B4-BE49-F238E27FC236}">
                <a16:creationId xmlns:a16="http://schemas.microsoft.com/office/drawing/2014/main" id="{278ECD1E-0984-4D6F-9ADD-6A1ADE1691CF}"/>
              </a:ext>
            </a:extLst>
          </p:cNvPr>
          <p:cNvSpPr>
            <a:spLocks noGrp="1"/>
          </p:cNvSpPr>
          <p:nvPr>
            <p:ph idx="1"/>
          </p:nvPr>
        </p:nvSpPr>
        <p:spPr>
          <a:xfrm>
            <a:off x="2592925" y="1577340"/>
            <a:ext cx="9229408" cy="4914900"/>
          </a:xfrm>
        </p:spPr>
        <p:txBody>
          <a:bodyPr>
            <a:noAutofit/>
          </a:bodyPr>
          <a:lstStyle/>
          <a:p>
            <a:pPr marL="179705" marR="215265" indent="33020" algn="just">
              <a:lnSpc>
                <a:spcPts val="2510"/>
              </a:lnSpc>
              <a:spcBef>
                <a:spcPts val="95"/>
              </a:spcBef>
            </a:pPr>
            <a:r>
              <a:rPr lang="en-GB" sz="2400" b="1" dirty="0">
                <a:solidFill>
                  <a:schemeClr val="tx1"/>
                </a:solidFill>
                <a:uFill>
                  <a:solidFill>
                    <a:srgbClr val="001F5F"/>
                  </a:solidFill>
                </a:uFill>
                <a:latin typeface="Times New Roman" panose="02020603050405020304" pitchFamily="18" charset="0"/>
                <a:cs typeface="Times New Roman" panose="02020603050405020304" pitchFamily="18" charset="0"/>
              </a:rPr>
              <a:t>Wired gloves:</a:t>
            </a:r>
            <a:r>
              <a:rPr lang="en-GB" sz="2400" b="1" dirty="0">
                <a:solidFill>
                  <a:schemeClr val="tx1"/>
                </a:solidFill>
                <a:latin typeface="Times New Roman" panose="02020603050405020304" pitchFamily="18" charset="0"/>
                <a:cs typeface="Times New Roman" panose="02020603050405020304" pitchFamily="18" charset="0"/>
              </a:rPr>
              <a:t> </a:t>
            </a:r>
            <a:r>
              <a:rPr lang="en-GB" sz="2400" dirty="0">
                <a:solidFill>
                  <a:schemeClr val="tx1"/>
                </a:solidFill>
                <a:latin typeface="Times New Roman" panose="02020603050405020304" pitchFamily="18" charset="0"/>
                <a:cs typeface="Times New Roman" panose="02020603050405020304" pitchFamily="18" charset="0"/>
              </a:rPr>
              <a:t>These can </a:t>
            </a:r>
            <a:r>
              <a:rPr lang="en-GB" sz="2400" spc="-5" dirty="0">
                <a:solidFill>
                  <a:schemeClr val="tx1"/>
                </a:solidFill>
                <a:latin typeface="Times New Roman" panose="02020603050405020304" pitchFamily="18" charset="0"/>
                <a:cs typeface="Times New Roman" panose="02020603050405020304" pitchFamily="18" charset="0"/>
              </a:rPr>
              <a:t>provide input to the computer </a:t>
            </a:r>
            <a:r>
              <a:rPr lang="en-GB" sz="2400" dirty="0">
                <a:solidFill>
                  <a:schemeClr val="tx1"/>
                </a:solidFill>
                <a:latin typeface="Times New Roman" panose="02020603050405020304" pitchFamily="18" charset="0"/>
                <a:cs typeface="Times New Roman" panose="02020603050405020304" pitchFamily="18" charset="0"/>
              </a:rPr>
              <a:t>about </a:t>
            </a:r>
            <a:r>
              <a:rPr lang="en-GB" sz="2400" spc="-5" dirty="0">
                <a:solidFill>
                  <a:schemeClr val="tx1"/>
                </a:solidFill>
                <a:latin typeface="Times New Roman" panose="02020603050405020304" pitchFamily="18" charset="0"/>
                <a:cs typeface="Times New Roman" panose="02020603050405020304" pitchFamily="18" charset="0"/>
              </a:rPr>
              <a:t>the position  </a:t>
            </a:r>
            <a:r>
              <a:rPr lang="en-GB" sz="2400" dirty="0">
                <a:solidFill>
                  <a:schemeClr val="tx1"/>
                </a:solidFill>
                <a:latin typeface="Times New Roman" panose="02020603050405020304" pitchFamily="18" charset="0"/>
                <a:cs typeface="Times New Roman" panose="02020603050405020304" pitchFamily="18" charset="0"/>
              </a:rPr>
              <a:t>and </a:t>
            </a:r>
            <a:r>
              <a:rPr lang="en-GB" sz="2400" spc="-5" dirty="0">
                <a:solidFill>
                  <a:schemeClr val="tx1"/>
                </a:solidFill>
                <a:latin typeface="Times New Roman" panose="02020603050405020304" pitchFamily="18" charset="0"/>
                <a:cs typeface="Times New Roman" panose="02020603050405020304" pitchFamily="18" charset="0"/>
              </a:rPr>
              <a:t>rotation </a:t>
            </a:r>
            <a:r>
              <a:rPr lang="en-GB" sz="2400" dirty="0">
                <a:solidFill>
                  <a:schemeClr val="tx1"/>
                </a:solidFill>
                <a:latin typeface="Times New Roman" panose="02020603050405020304" pitchFamily="18" charset="0"/>
                <a:cs typeface="Times New Roman" panose="02020603050405020304" pitchFamily="18" charset="0"/>
              </a:rPr>
              <a:t>of </a:t>
            </a:r>
            <a:r>
              <a:rPr lang="en-GB" sz="2400" spc="-5" dirty="0">
                <a:solidFill>
                  <a:schemeClr val="tx1"/>
                </a:solidFill>
                <a:latin typeface="Times New Roman" panose="02020603050405020304" pitchFamily="18" charset="0"/>
                <a:cs typeface="Times New Roman" panose="02020603050405020304" pitchFamily="18" charset="0"/>
              </a:rPr>
              <a:t>the hands using </a:t>
            </a:r>
            <a:r>
              <a:rPr lang="en-GB" sz="2400" dirty="0">
                <a:solidFill>
                  <a:schemeClr val="tx1"/>
                </a:solidFill>
                <a:latin typeface="Times New Roman" panose="02020603050405020304" pitchFamily="18" charset="0"/>
                <a:cs typeface="Times New Roman" panose="02020603050405020304" pitchFamily="18" charset="0"/>
              </a:rPr>
              <a:t>magnetic or inertial tracking devices </a:t>
            </a:r>
          </a:p>
        </p:txBody>
      </p:sp>
      <p:pic>
        <p:nvPicPr>
          <p:cNvPr id="5" name="Picture 4">
            <a:extLst>
              <a:ext uri="{FF2B5EF4-FFF2-40B4-BE49-F238E27FC236}">
                <a16:creationId xmlns:a16="http://schemas.microsoft.com/office/drawing/2014/main" id="{8B665F48-EB76-477D-A139-51CE5EAD1DBE}"/>
              </a:ext>
            </a:extLst>
          </p:cNvPr>
          <p:cNvPicPr>
            <a:picLocks noChangeAspect="1"/>
          </p:cNvPicPr>
          <p:nvPr/>
        </p:nvPicPr>
        <p:blipFill>
          <a:blip r:embed="rId2"/>
          <a:stretch>
            <a:fillRect/>
          </a:stretch>
        </p:blipFill>
        <p:spPr>
          <a:xfrm>
            <a:off x="2151958" y="3015442"/>
            <a:ext cx="5055671" cy="2831176"/>
          </a:xfrm>
          <a:prstGeom prst="rect">
            <a:avLst/>
          </a:prstGeom>
        </p:spPr>
      </p:pic>
      <p:pic>
        <p:nvPicPr>
          <p:cNvPr id="9" name="Picture 8">
            <a:extLst>
              <a:ext uri="{FF2B5EF4-FFF2-40B4-BE49-F238E27FC236}">
                <a16:creationId xmlns:a16="http://schemas.microsoft.com/office/drawing/2014/main" id="{16E3F4B5-6843-45B9-9C35-05ACBDBE5CD2}"/>
              </a:ext>
            </a:extLst>
          </p:cNvPr>
          <p:cNvPicPr>
            <a:picLocks noChangeAspect="1"/>
          </p:cNvPicPr>
          <p:nvPr/>
        </p:nvPicPr>
        <p:blipFill>
          <a:blip r:embed="rId3"/>
          <a:stretch>
            <a:fillRect/>
          </a:stretch>
        </p:blipFill>
        <p:spPr>
          <a:xfrm>
            <a:off x="7579696" y="3015442"/>
            <a:ext cx="3661064" cy="2745798"/>
          </a:xfrm>
          <a:prstGeom prst="rect">
            <a:avLst/>
          </a:prstGeom>
        </p:spPr>
      </p:pic>
    </p:spTree>
    <p:extLst>
      <p:ext uri="{BB962C8B-B14F-4D97-AF65-F5344CB8AC3E}">
        <p14:creationId xmlns:p14="http://schemas.microsoft.com/office/powerpoint/2010/main" val="77058001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287</TotalTime>
  <Words>879</Words>
  <Application>Microsoft Office PowerPoint</Application>
  <PresentationFormat>Widescreen</PresentationFormat>
  <Paragraphs>60</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Baskerville Old Face</vt:lpstr>
      <vt:lpstr>Book Antiqua</vt:lpstr>
      <vt:lpstr>Century Gothic</vt:lpstr>
      <vt:lpstr>Times New Roman</vt:lpstr>
      <vt:lpstr>Wingdings 3</vt:lpstr>
      <vt:lpstr>Wisp</vt:lpstr>
      <vt:lpstr>PowerPoint Presentation</vt:lpstr>
      <vt:lpstr>What is Gesture Recognition?</vt:lpstr>
      <vt:lpstr>PowerPoint Presentation</vt:lpstr>
      <vt:lpstr>Gesture Types</vt:lpstr>
      <vt:lpstr>Gesture Recognition System</vt:lpstr>
      <vt:lpstr>Algorithms</vt:lpstr>
      <vt:lpstr>3D model-based </vt:lpstr>
      <vt:lpstr>Appearance based</vt:lpstr>
      <vt:lpstr>Input Devices</vt:lpstr>
      <vt:lpstr>PowerPoint Presentation</vt:lpstr>
      <vt:lpstr>PowerPoint Presentation</vt:lpstr>
      <vt:lpstr>PowerPoint Presentation</vt:lpstr>
      <vt:lpstr>Uses of Gesture Recognition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uzair ahmed</dc:creator>
  <cp:lastModifiedBy>uzair ahmed</cp:lastModifiedBy>
  <cp:revision>37</cp:revision>
  <dcterms:created xsi:type="dcterms:W3CDTF">2020-05-26T10:52:34Z</dcterms:created>
  <dcterms:modified xsi:type="dcterms:W3CDTF">2020-05-27T15:33:33Z</dcterms:modified>
</cp:coreProperties>
</file>